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24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606A-70CB-4648-9217-F32AF20A41AA}" type="datetimeFigureOut">
              <a:t>09/06/20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27D5-9A09-DE46-997D-27A27D189E4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3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606A-70CB-4648-9217-F32AF20A41AA}" type="datetimeFigureOut">
              <a:t>09/06/20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27D5-9A09-DE46-997D-27A27D189E4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99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606A-70CB-4648-9217-F32AF20A41AA}" type="datetimeFigureOut">
              <a:t>09/06/20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27D5-9A09-DE46-997D-27A27D189E4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66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606A-70CB-4648-9217-F32AF20A41AA}" type="datetimeFigureOut">
              <a:t>09/06/20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27D5-9A09-DE46-997D-27A27D189E4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606A-70CB-4648-9217-F32AF20A41AA}" type="datetimeFigureOut">
              <a:t>09/06/20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27D5-9A09-DE46-997D-27A27D189E4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0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606A-70CB-4648-9217-F32AF20A41AA}" type="datetimeFigureOut">
              <a:t>09/06/20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27D5-9A09-DE46-997D-27A27D189E4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35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606A-70CB-4648-9217-F32AF20A41AA}" type="datetimeFigureOut">
              <a:t>09/06/20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27D5-9A09-DE46-997D-27A27D189E4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7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606A-70CB-4648-9217-F32AF20A41AA}" type="datetimeFigureOut">
              <a:t>09/06/20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27D5-9A09-DE46-997D-27A27D189E4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97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606A-70CB-4648-9217-F32AF20A41AA}" type="datetimeFigureOut">
              <a:t>09/06/20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27D5-9A09-DE46-997D-27A27D189E4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68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606A-70CB-4648-9217-F32AF20A41AA}" type="datetimeFigureOut">
              <a:t>09/06/20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27D5-9A09-DE46-997D-27A27D189E4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1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606A-70CB-4648-9217-F32AF20A41AA}" type="datetimeFigureOut">
              <a:t>09/06/20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27D5-9A09-DE46-997D-27A27D189E4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26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8606A-70CB-4648-9217-F32AF20A41AA}" type="datetimeFigureOut">
              <a:t>09/06/20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B27D5-9A09-DE46-997D-27A27D189E4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0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lasstools.net/random-name-picker/87_3YDShH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39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1059" y="153282"/>
            <a:ext cx="7126901" cy="4801315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/>
              <a:t>Year 12 exam </a:t>
            </a:r>
          </a:p>
          <a:p>
            <a:r>
              <a:rPr lang="en-US" sz="1600" b="1"/>
              <a:t>These are the OCR theorists you should have some knowledge of </a:t>
            </a:r>
          </a:p>
          <a:p>
            <a:endParaRPr lang="en-US"/>
          </a:p>
          <a:p>
            <a:r>
              <a:rPr lang="en-US"/>
              <a:t>MEDIA LANGUAGE</a:t>
            </a:r>
          </a:p>
          <a:p>
            <a:r>
              <a:rPr lang="en-US"/>
              <a:t>Todorov</a:t>
            </a:r>
          </a:p>
          <a:p>
            <a:r>
              <a:rPr lang="en-US"/>
              <a:t>Levi-Strauss</a:t>
            </a:r>
          </a:p>
          <a:p>
            <a:r>
              <a:rPr lang="en-US"/>
              <a:t>Neale</a:t>
            </a:r>
          </a:p>
          <a:p>
            <a:r>
              <a:rPr lang="en-US"/>
              <a:t>Baudrillard</a:t>
            </a:r>
          </a:p>
          <a:p>
            <a:r>
              <a:rPr lang="en-US"/>
              <a:t>Barthes</a:t>
            </a:r>
          </a:p>
          <a:p>
            <a:endParaRPr lang="en-US"/>
          </a:p>
          <a:p>
            <a:r>
              <a:rPr lang="en-US"/>
              <a:t>INDUSTRY</a:t>
            </a:r>
          </a:p>
          <a:p>
            <a:r>
              <a:rPr lang="en-US"/>
              <a:t>Hesmondhalgh</a:t>
            </a:r>
          </a:p>
          <a:p>
            <a:r>
              <a:rPr lang="en-US"/>
              <a:t>Curran &amp; Seaton</a:t>
            </a:r>
          </a:p>
          <a:p>
            <a:r>
              <a:rPr lang="en-US"/>
              <a:t>Livingstone &amp; Lunt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5359" y="5429567"/>
            <a:ext cx="24960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REPRESENTATION</a:t>
            </a:r>
          </a:p>
          <a:p>
            <a:r>
              <a:rPr lang="en-US"/>
              <a:t>Van Zoonen</a:t>
            </a:r>
          </a:p>
          <a:p>
            <a:r>
              <a:rPr lang="en-US"/>
              <a:t>Butler</a:t>
            </a:r>
          </a:p>
          <a:p>
            <a:r>
              <a:rPr lang="en-US"/>
              <a:t>Hall</a:t>
            </a:r>
          </a:p>
          <a:p>
            <a:r>
              <a:rPr lang="en-US"/>
              <a:t>hooks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9375" y="4215933"/>
            <a:ext cx="11640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AUDIENCE</a:t>
            </a:r>
          </a:p>
          <a:p>
            <a:r>
              <a:rPr lang="en-US"/>
              <a:t>Gerbner</a:t>
            </a:r>
          </a:p>
          <a:p>
            <a:r>
              <a:rPr lang="en-US"/>
              <a:t>Shirky</a:t>
            </a:r>
          </a:p>
          <a:p>
            <a:r>
              <a:rPr lang="en-US"/>
              <a:t>Jenkins</a:t>
            </a:r>
          </a:p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694282" y="1701063"/>
            <a:ext cx="3407309" cy="1097781"/>
          </a:xfrm>
          <a:prstGeom prst="round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The only form of reality we are familiar with is the world of media representation – a world of </a:t>
            </a:r>
            <a:r>
              <a:rPr lang="en-US" sz="1400" b="1">
                <a:solidFill>
                  <a:srgbClr val="000000"/>
                </a:solidFill>
              </a:rPr>
              <a:t>simulation &amp; imitation</a:t>
            </a:r>
            <a:r>
              <a:rPr lang="en-US" sz="1400">
                <a:solidFill>
                  <a:srgbClr val="000000"/>
                </a:solidFill>
              </a:rPr>
              <a:t>. Intertextuality is an aspect of this</a:t>
            </a:r>
            <a:r>
              <a:rPr lang="en-US" sz="160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295183" y="860381"/>
            <a:ext cx="2320895" cy="689769"/>
          </a:xfrm>
          <a:prstGeom prst="round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we live in </a:t>
            </a:r>
            <a:r>
              <a:rPr lang="en-US" sz="1400" b="1">
                <a:solidFill>
                  <a:srgbClr val="000000"/>
                </a:solidFill>
              </a:rPr>
              <a:t>a jungle of signs and symbols</a:t>
            </a:r>
            <a:r>
              <a:rPr lang="en-US" sz="1400">
                <a:solidFill>
                  <a:srgbClr val="000000"/>
                </a:solidFill>
              </a:rPr>
              <a:t> Audiences play a part in reading these signs.  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28900" y="3772509"/>
            <a:ext cx="2572691" cy="68976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Media is controlled by large corporations who play safe &amp; </a:t>
            </a:r>
            <a:r>
              <a:rPr lang="en-US" sz="1400" b="1">
                <a:solidFill>
                  <a:srgbClr val="000000"/>
                </a:solidFill>
              </a:rPr>
              <a:t>avoid risk </a:t>
            </a:r>
            <a:r>
              <a:rPr lang="en-US" sz="1400">
                <a:solidFill>
                  <a:srgbClr val="000000"/>
                </a:solidFill>
              </a:rPr>
              <a:t>to maximise profits.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321274" y="4505156"/>
            <a:ext cx="2415251" cy="8988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Over time, we become </a:t>
            </a:r>
            <a:r>
              <a:rPr lang="en-US" sz="1400" b="1">
                <a:solidFill>
                  <a:srgbClr val="000000"/>
                </a:solidFill>
              </a:rPr>
              <a:t>desensitised </a:t>
            </a:r>
            <a:r>
              <a:rPr lang="en-US" sz="1400">
                <a:solidFill>
                  <a:srgbClr val="000000"/>
                </a:solidFill>
              </a:rPr>
              <a:t>to media effects. Media can also give us a falsely pessimistic view.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81214" y="6168231"/>
            <a:ext cx="2320895" cy="6897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The pluralist digital media landsape makes it </a:t>
            </a:r>
            <a:r>
              <a:rPr lang="en-US" sz="1400" b="1">
                <a:solidFill>
                  <a:srgbClr val="000000"/>
                </a:solidFill>
              </a:rPr>
              <a:t>hard to regulate </a:t>
            </a:r>
            <a:r>
              <a:rPr lang="en-US" sz="1400">
                <a:solidFill>
                  <a:srgbClr val="000000"/>
                </a:solidFill>
              </a:rPr>
              <a:t>media content. 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98795" y="5196013"/>
            <a:ext cx="2697514" cy="13336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Media is </a:t>
            </a:r>
            <a:r>
              <a:rPr lang="en-US" sz="1400" b="1">
                <a:solidFill>
                  <a:srgbClr val="000000"/>
                </a:solidFill>
              </a:rPr>
              <a:t>participatory (shared)</a:t>
            </a:r>
            <a:r>
              <a:rPr lang="en-US" sz="1400">
                <a:solidFill>
                  <a:srgbClr val="000000"/>
                </a:solidFill>
              </a:rPr>
              <a:t>.- Social global ubiquitous &amp; cheap.It’s one big ‘many to many’ converstaion. Everyone is a producer (prod-user/pro-sumer)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259467" y="1708384"/>
            <a:ext cx="2320895" cy="112522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Female representations reflect our patriarchal society. Media reflects dominant male,  </a:t>
            </a:r>
            <a:r>
              <a:rPr lang="en-US" sz="1400" b="1">
                <a:solidFill>
                  <a:srgbClr val="000000"/>
                </a:solidFill>
              </a:rPr>
              <a:t>patriarchal values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580362" y="2660538"/>
            <a:ext cx="1515947" cy="8605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Genre is instances of </a:t>
            </a:r>
            <a:r>
              <a:rPr lang="en-US" sz="1400" b="1">
                <a:solidFill>
                  <a:srgbClr val="000000"/>
                </a:solidFill>
              </a:rPr>
              <a:t>repetition &amp; differen</a:t>
            </a:r>
            <a:r>
              <a:rPr lang="en-US" sz="1600" b="1">
                <a:solidFill>
                  <a:srgbClr val="000000"/>
                </a:solidFill>
              </a:rPr>
              <a:t>ce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641739" y="37460"/>
            <a:ext cx="2320895" cy="689769"/>
          </a:xfrm>
          <a:prstGeom prst="round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Narratives have a 3 part structure. </a:t>
            </a:r>
            <a:r>
              <a:rPr lang="en-US" sz="1400" b="1">
                <a:solidFill>
                  <a:srgbClr val="000000"/>
                </a:solidFill>
              </a:rPr>
              <a:t>Disruption</a:t>
            </a:r>
            <a:r>
              <a:rPr lang="en-US" sz="1400">
                <a:solidFill>
                  <a:srgbClr val="000000"/>
                </a:solidFill>
              </a:rPr>
              <a:t> is the main stage</a:t>
            </a:r>
            <a:r>
              <a:rPr lang="en-US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802186" y="1051076"/>
            <a:ext cx="1341814" cy="136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If it doesn’t spread it’s dead.</a:t>
            </a:r>
          </a:p>
          <a:p>
            <a:pPr algn="ctr"/>
            <a:r>
              <a:rPr lang="en-US" sz="1400" b="1">
                <a:solidFill>
                  <a:srgbClr val="000000"/>
                </a:solidFill>
              </a:rPr>
              <a:t>Fandom</a:t>
            </a:r>
            <a:r>
              <a:rPr lang="en-US" sz="1400">
                <a:solidFill>
                  <a:srgbClr val="000000"/>
                </a:solidFill>
              </a:rPr>
              <a:t> keeps texts alive.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628271" y="4741570"/>
            <a:ext cx="2655663" cy="19960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The power of media organisations and concentration of ownership acts against pluralism, diversity and free speech. It perpetuates</a:t>
            </a:r>
            <a:r>
              <a:rPr lang="en-US" sz="1400" b="1">
                <a:solidFill>
                  <a:srgbClr val="000000"/>
                </a:solidFill>
              </a:rPr>
              <a:t> hegemony </a:t>
            </a:r>
            <a:r>
              <a:rPr lang="en-US" sz="1400">
                <a:solidFill>
                  <a:srgbClr val="000000"/>
                </a:solidFill>
              </a:rPr>
              <a:t>Capitalist consumerist attitudes become the norm</a:t>
            </a:r>
            <a:r>
              <a:rPr lang="en-US" sz="1400" b="1">
                <a:solidFill>
                  <a:srgbClr val="000000"/>
                </a:solidFill>
              </a:rPr>
              <a:t>.’Power without responisbility’ </a:t>
            </a:r>
            <a:r>
              <a:rPr lang="en-US"/>
              <a:t>.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192397" y="738540"/>
            <a:ext cx="3017805" cy="8559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Gender is performance, a set of rituals.  It is based on conditioning by certain expectations, values &amp; attitudes. </a:t>
            </a:r>
            <a:r>
              <a:rPr lang="en-US" sz="1400" b="1">
                <a:solidFill>
                  <a:srgbClr val="000000"/>
                </a:solidFill>
              </a:rPr>
              <a:t>Performativity.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581284" y="3002436"/>
            <a:ext cx="2849119" cy="68976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Women are discriminated against in many ways, depending on class and ethnicity.</a:t>
            </a:r>
            <a:r>
              <a:rPr lang="en-US" sz="1400" b="1">
                <a:solidFill>
                  <a:srgbClr val="000000"/>
                </a:solidFill>
              </a:rPr>
              <a:t>intersectionality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040866" y="2866641"/>
            <a:ext cx="2422891" cy="82556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Narratives consist of </a:t>
            </a:r>
            <a:r>
              <a:rPr lang="en-US" sz="1400" b="1">
                <a:solidFill>
                  <a:srgbClr val="000000"/>
                </a:solidFill>
              </a:rPr>
              <a:t>contrasting themes</a:t>
            </a:r>
            <a:r>
              <a:rPr lang="en-US" sz="1400">
                <a:solidFill>
                  <a:srgbClr val="000000"/>
                </a:solidFill>
              </a:rPr>
              <a:t>. One of these is always dominant in a narrative</a:t>
            </a:r>
            <a:r>
              <a:rPr lang="en-US" sz="1400"/>
              <a:t>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763466" y="3772509"/>
            <a:ext cx="2411077" cy="1078753"/>
          </a:xfrm>
          <a:prstGeom prst="round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Producers encode messages through media language. Audience decode meaning meaning in 3 main ways.</a:t>
            </a:r>
            <a:r>
              <a:rPr lang="en-US" sz="1400" b="1">
                <a:solidFill>
                  <a:srgbClr val="000000"/>
                </a:solidFill>
              </a:rPr>
              <a:t>3 readings</a:t>
            </a:r>
          </a:p>
        </p:txBody>
      </p:sp>
    </p:spTree>
    <p:extLst>
      <p:ext uri="{BB962C8B-B14F-4D97-AF65-F5344CB8AC3E}">
        <p14:creationId xmlns:p14="http://schemas.microsoft.com/office/powerpoint/2010/main" val="504270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3927" y="1701063"/>
            <a:ext cx="3407309" cy="1097781"/>
          </a:xfrm>
          <a:prstGeom prst="round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The only form of reality we are familiar with is the world of media representation – a world of </a:t>
            </a:r>
            <a:r>
              <a:rPr lang="en-US" sz="1400" b="1">
                <a:solidFill>
                  <a:srgbClr val="000000"/>
                </a:solidFill>
              </a:rPr>
              <a:t>simulation &amp; imitation</a:t>
            </a:r>
            <a:r>
              <a:rPr lang="en-US" sz="1400">
                <a:solidFill>
                  <a:srgbClr val="000000"/>
                </a:solidFill>
              </a:rPr>
              <a:t>. Intertextuality is an aspect of this</a:t>
            </a:r>
            <a:r>
              <a:rPr lang="en-US" sz="160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045320" y="282331"/>
            <a:ext cx="2320895" cy="689769"/>
          </a:xfrm>
          <a:prstGeom prst="round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we live in </a:t>
            </a:r>
            <a:r>
              <a:rPr lang="en-US" sz="1400" b="1">
                <a:solidFill>
                  <a:srgbClr val="000000"/>
                </a:solidFill>
              </a:rPr>
              <a:t>a jungle of signs and symbols</a:t>
            </a:r>
            <a:r>
              <a:rPr lang="en-US" sz="1400">
                <a:solidFill>
                  <a:srgbClr val="000000"/>
                </a:solidFill>
              </a:rPr>
              <a:t> Audiences play a part in reading these signs.  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39856" y="4125655"/>
            <a:ext cx="2572691" cy="68976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Media is controlled by large corporations who play safe &amp; </a:t>
            </a:r>
            <a:r>
              <a:rPr lang="en-US" sz="1400" b="1">
                <a:solidFill>
                  <a:srgbClr val="000000"/>
                </a:solidFill>
              </a:rPr>
              <a:t>avoid risk </a:t>
            </a:r>
            <a:r>
              <a:rPr lang="en-US" sz="1400">
                <a:solidFill>
                  <a:srgbClr val="000000"/>
                </a:solidFill>
              </a:rPr>
              <a:t>to maximise profits.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64354" y="4954597"/>
            <a:ext cx="2415251" cy="8988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Over time, we become </a:t>
            </a:r>
            <a:r>
              <a:rPr lang="en-US" sz="1400" b="1">
                <a:solidFill>
                  <a:srgbClr val="000000"/>
                </a:solidFill>
              </a:rPr>
              <a:t>desensitised </a:t>
            </a:r>
            <a:r>
              <a:rPr lang="en-US" sz="1400">
                <a:solidFill>
                  <a:srgbClr val="000000"/>
                </a:solidFill>
              </a:rPr>
              <a:t>to media effects. Media can also give us a falsely pessimistic view.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81214" y="6168231"/>
            <a:ext cx="2320895" cy="6897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The pluralist digital media landsape makes it </a:t>
            </a:r>
            <a:r>
              <a:rPr lang="en-US" sz="1400" b="1">
                <a:solidFill>
                  <a:srgbClr val="000000"/>
                </a:solidFill>
              </a:rPr>
              <a:t>hard to regulate </a:t>
            </a:r>
            <a:r>
              <a:rPr lang="en-US" sz="1400">
                <a:solidFill>
                  <a:srgbClr val="000000"/>
                </a:solidFill>
              </a:rPr>
              <a:t>media content. 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98795" y="5196013"/>
            <a:ext cx="2697514" cy="13336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Media is </a:t>
            </a:r>
            <a:r>
              <a:rPr lang="en-US" sz="1400" b="1">
                <a:solidFill>
                  <a:srgbClr val="000000"/>
                </a:solidFill>
              </a:rPr>
              <a:t>participatory (shared)</a:t>
            </a:r>
            <a:r>
              <a:rPr lang="en-US" sz="1400">
                <a:solidFill>
                  <a:srgbClr val="000000"/>
                </a:solidFill>
              </a:rPr>
              <a:t>.- Social global ubiquitous &amp; cheap.It’s one big ‘many to many’ converstaion. Everyone is a producer (prod-user/pro-sumer)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455580" y="1294438"/>
            <a:ext cx="2320895" cy="112522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Female representations reflect our patriarchal society. Media reflects dominant male,  </a:t>
            </a:r>
            <a:r>
              <a:rPr lang="en-US" sz="1400" b="1">
                <a:solidFill>
                  <a:srgbClr val="000000"/>
                </a:solidFill>
              </a:rPr>
              <a:t>patriarchal values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580362" y="2660538"/>
            <a:ext cx="1515947" cy="8605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Genre is instances of </a:t>
            </a:r>
            <a:r>
              <a:rPr lang="en-US" sz="1400" b="1">
                <a:solidFill>
                  <a:srgbClr val="000000"/>
                </a:solidFill>
              </a:rPr>
              <a:t>repetition &amp; differen</a:t>
            </a:r>
            <a:r>
              <a:rPr lang="en-US" sz="1600" b="1">
                <a:solidFill>
                  <a:srgbClr val="000000"/>
                </a:solidFill>
              </a:rPr>
              <a:t>ce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641739" y="37460"/>
            <a:ext cx="2320895" cy="689769"/>
          </a:xfrm>
          <a:prstGeom prst="round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Narratives have a 3 part structure. </a:t>
            </a:r>
            <a:r>
              <a:rPr lang="en-US" sz="1400" b="1">
                <a:solidFill>
                  <a:srgbClr val="000000"/>
                </a:solidFill>
              </a:rPr>
              <a:t>Disruption</a:t>
            </a:r>
            <a:r>
              <a:rPr lang="en-US" sz="1400">
                <a:solidFill>
                  <a:srgbClr val="000000"/>
                </a:solidFill>
              </a:rPr>
              <a:t> is the main stage</a:t>
            </a:r>
            <a:r>
              <a:rPr lang="en-US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360446" y="972100"/>
            <a:ext cx="1341814" cy="136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If it doesn’t spread it’s dead.</a:t>
            </a:r>
          </a:p>
          <a:p>
            <a:pPr algn="ctr"/>
            <a:r>
              <a:rPr lang="en-US" sz="1400" b="1">
                <a:solidFill>
                  <a:srgbClr val="000000"/>
                </a:solidFill>
              </a:rPr>
              <a:t>Fandom</a:t>
            </a:r>
            <a:r>
              <a:rPr lang="en-US" sz="1400">
                <a:solidFill>
                  <a:srgbClr val="000000"/>
                </a:solidFill>
              </a:rPr>
              <a:t> keeps texts alive.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628271" y="4741570"/>
            <a:ext cx="2655663" cy="19960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The power of media organisations and concentration of ownership acts against pluralism, diversity and free speech. It perpetuates</a:t>
            </a:r>
            <a:r>
              <a:rPr lang="en-US" sz="1400" b="1">
                <a:solidFill>
                  <a:srgbClr val="000000"/>
                </a:solidFill>
              </a:rPr>
              <a:t> hegemony </a:t>
            </a:r>
            <a:r>
              <a:rPr lang="en-US" sz="1400">
                <a:solidFill>
                  <a:srgbClr val="000000"/>
                </a:solidFill>
              </a:rPr>
              <a:t>Capitalist consumerist attitudes become the norm</a:t>
            </a:r>
            <a:r>
              <a:rPr lang="en-US" sz="1400" b="1">
                <a:solidFill>
                  <a:srgbClr val="000000"/>
                </a:solidFill>
              </a:rPr>
              <a:t>.’Power without responisbility’ </a:t>
            </a:r>
            <a:r>
              <a:rPr lang="en-US"/>
              <a:t>.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31963" y="618990"/>
            <a:ext cx="3017805" cy="8559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Gender is performance, a set of rituals.  It is based on conditioning by certain expectations, values &amp; attitudes. </a:t>
            </a:r>
            <a:r>
              <a:rPr lang="en-US" sz="1400" b="1">
                <a:solidFill>
                  <a:srgbClr val="000000"/>
                </a:solidFill>
              </a:rPr>
              <a:t>Performativity.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310939" y="2829916"/>
            <a:ext cx="2849119" cy="68976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Women are discriminated against in many ways, depending on class and ethnicity.</a:t>
            </a:r>
            <a:r>
              <a:rPr lang="en-US" sz="1400" b="1">
                <a:solidFill>
                  <a:srgbClr val="000000"/>
                </a:solidFill>
              </a:rPr>
              <a:t>intersectionality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07699" y="3108293"/>
            <a:ext cx="2422891" cy="82556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Narratives consist of </a:t>
            </a:r>
            <a:r>
              <a:rPr lang="en-US" sz="1400" b="1">
                <a:solidFill>
                  <a:srgbClr val="000000"/>
                </a:solidFill>
              </a:rPr>
              <a:t>contrasting themes</a:t>
            </a:r>
            <a:r>
              <a:rPr lang="en-US" sz="1400">
                <a:solidFill>
                  <a:srgbClr val="000000"/>
                </a:solidFill>
              </a:rPr>
              <a:t>. One of these is always dominant in a narrative</a:t>
            </a:r>
            <a:r>
              <a:rPr lang="en-US" sz="1400"/>
              <a:t>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30910" y="3614037"/>
            <a:ext cx="2411077" cy="1078753"/>
          </a:xfrm>
          <a:prstGeom prst="round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Producers encode messages through media language. Audience decode meaning meaning in 3 main ways.</a:t>
            </a:r>
            <a:r>
              <a:rPr lang="en-US" sz="1400" b="1">
                <a:solidFill>
                  <a:srgbClr val="000000"/>
                </a:solidFill>
              </a:rPr>
              <a:t>3 readings</a:t>
            </a:r>
          </a:p>
        </p:txBody>
      </p:sp>
      <p:sp>
        <p:nvSpPr>
          <p:cNvPr id="3" name="Rectangle 2"/>
          <p:cNvSpPr/>
          <p:nvPr/>
        </p:nvSpPr>
        <p:spPr>
          <a:xfrm rot="20576688">
            <a:off x="6940252" y="167803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>
                <a:solidFill>
                  <a:srgbClr val="FF0000">
                    <a:alpha val="70000"/>
                  </a:srgbClr>
                </a:solidFill>
                <a:latin typeface="Stencil Std"/>
                <a:cs typeface="Stencil Std"/>
              </a:rPr>
              <a:t>Todorov</a:t>
            </a:r>
          </a:p>
        </p:txBody>
      </p:sp>
      <p:sp>
        <p:nvSpPr>
          <p:cNvPr id="21" name="Rectangle 20"/>
          <p:cNvSpPr/>
          <p:nvPr/>
        </p:nvSpPr>
        <p:spPr>
          <a:xfrm rot="20752303">
            <a:off x="2158663" y="2987845"/>
            <a:ext cx="1956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>
                <a:solidFill>
                  <a:srgbClr val="FF0000">
                    <a:alpha val="71000"/>
                  </a:srgbClr>
                </a:solidFill>
                <a:latin typeface="Stencil Std"/>
                <a:cs typeface="Stencil Std"/>
              </a:rPr>
              <a:t>Levi-Strauss</a:t>
            </a:r>
          </a:p>
        </p:txBody>
      </p:sp>
      <p:sp>
        <p:nvSpPr>
          <p:cNvPr id="22" name="Rectangle 21"/>
          <p:cNvSpPr/>
          <p:nvPr/>
        </p:nvSpPr>
        <p:spPr>
          <a:xfrm rot="1809896">
            <a:off x="7968380" y="2878469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>
                <a:solidFill>
                  <a:srgbClr val="FF0000">
                    <a:alpha val="71000"/>
                  </a:srgbClr>
                </a:solidFill>
                <a:latin typeface="Stencil Std"/>
                <a:cs typeface="Stencil Std"/>
              </a:rPr>
              <a:t>Neale</a:t>
            </a:r>
          </a:p>
        </p:txBody>
      </p:sp>
      <p:sp>
        <p:nvSpPr>
          <p:cNvPr id="23" name="Rectangle 22"/>
          <p:cNvSpPr/>
          <p:nvPr/>
        </p:nvSpPr>
        <p:spPr>
          <a:xfrm rot="1039219">
            <a:off x="2765747" y="2076953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>
                <a:solidFill>
                  <a:srgbClr val="FF0000">
                    <a:alpha val="71000"/>
                  </a:srgbClr>
                </a:solidFill>
                <a:latin typeface="Stencil Std"/>
                <a:cs typeface="Stencil Std"/>
              </a:rPr>
              <a:t>Baudrillard</a:t>
            </a:r>
          </a:p>
        </p:txBody>
      </p:sp>
      <p:sp>
        <p:nvSpPr>
          <p:cNvPr id="24" name="Rectangle 23"/>
          <p:cNvSpPr/>
          <p:nvPr/>
        </p:nvSpPr>
        <p:spPr>
          <a:xfrm rot="890119">
            <a:off x="5405416" y="708109"/>
            <a:ext cx="1346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>
                <a:solidFill>
                  <a:srgbClr val="FF0000">
                    <a:alpha val="59000"/>
                  </a:srgbClr>
                </a:solidFill>
                <a:latin typeface="Stencil Std"/>
                <a:cs typeface="Stencil Std"/>
              </a:rPr>
              <a:t>Barthes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64354" y="4253699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>
                <a:solidFill>
                  <a:srgbClr val="FF0000">
                    <a:alpha val="62000"/>
                  </a:srgbClr>
                </a:solidFill>
                <a:latin typeface="Stencil Std"/>
                <a:cs typeface="Stencil Std"/>
              </a:rPr>
              <a:t>Hesmondhalgh</a:t>
            </a:r>
          </a:p>
        </p:txBody>
      </p:sp>
      <p:sp>
        <p:nvSpPr>
          <p:cNvPr id="26" name="Rectangle 25"/>
          <p:cNvSpPr/>
          <p:nvPr/>
        </p:nvSpPr>
        <p:spPr>
          <a:xfrm rot="19103975">
            <a:off x="3989533" y="5362113"/>
            <a:ext cx="1784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>
                <a:solidFill>
                  <a:srgbClr val="FF0000">
                    <a:alpha val="71000"/>
                  </a:srgbClr>
                </a:solidFill>
                <a:latin typeface="Stencil Std"/>
                <a:cs typeface="Stencil Std"/>
              </a:rPr>
              <a:t>Curran &amp; Seaton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16109" y="6091332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>
                <a:solidFill>
                  <a:srgbClr val="FF0000">
                    <a:alpha val="55000"/>
                  </a:srgbClr>
                </a:solidFill>
                <a:latin typeface="Stencil Std"/>
                <a:cs typeface="Stencil Std"/>
              </a:rPr>
              <a:t>Livingstone &amp; Lunt</a:t>
            </a:r>
          </a:p>
        </p:txBody>
      </p:sp>
      <p:sp>
        <p:nvSpPr>
          <p:cNvPr id="28" name="Rectangle 27"/>
          <p:cNvSpPr/>
          <p:nvPr/>
        </p:nvSpPr>
        <p:spPr>
          <a:xfrm rot="20893258">
            <a:off x="5540330" y="2051331"/>
            <a:ext cx="1716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>
                <a:solidFill>
                  <a:srgbClr val="FF0000">
                    <a:alpha val="75000"/>
                  </a:srgbClr>
                </a:solidFill>
                <a:latin typeface="Stencil Std"/>
                <a:cs typeface="Stencil Std"/>
              </a:rPr>
              <a:t>Van Zoonen</a:t>
            </a:r>
          </a:p>
        </p:txBody>
      </p:sp>
      <p:sp>
        <p:nvSpPr>
          <p:cNvPr id="29" name="Rectangle 28"/>
          <p:cNvSpPr/>
          <p:nvPr/>
        </p:nvSpPr>
        <p:spPr>
          <a:xfrm rot="1046045">
            <a:off x="1694281" y="5011346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>
                <a:solidFill>
                  <a:srgbClr val="FF0000">
                    <a:alpha val="75000"/>
                  </a:srgbClr>
                </a:solidFill>
                <a:latin typeface="Stencil Std"/>
                <a:cs typeface="Stencil Std"/>
              </a:rPr>
              <a:t>Gerbner</a:t>
            </a:r>
          </a:p>
        </p:txBody>
      </p:sp>
      <p:sp>
        <p:nvSpPr>
          <p:cNvPr id="30" name="Rectangle 29"/>
          <p:cNvSpPr/>
          <p:nvPr/>
        </p:nvSpPr>
        <p:spPr>
          <a:xfrm rot="1104716">
            <a:off x="6594829" y="5711309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>
                <a:solidFill>
                  <a:srgbClr val="FF0000">
                    <a:alpha val="75000"/>
                  </a:srgbClr>
                </a:solidFill>
                <a:latin typeface="Stencil Std"/>
                <a:cs typeface="Stencil Std"/>
              </a:rPr>
              <a:t>Shirky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1578" y="1594484"/>
            <a:ext cx="1262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>
                    <a:alpha val="75000"/>
                  </a:srgbClr>
                </a:solidFill>
                <a:latin typeface="Stencil Std"/>
                <a:cs typeface="Stencil Std"/>
              </a:rPr>
              <a:t>Jenkins</a:t>
            </a:r>
          </a:p>
        </p:txBody>
      </p:sp>
      <p:sp>
        <p:nvSpPr>
          <p:cNvPr id="32" name="Rectangle 31"/>
          <p:cNvSpPr/>
          <p:nvPr/>
        </p:nvSpPr>
        <p:spPr>
          <a:xfrm rot="20032507">
            <a:off x="2279023" y="866409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>
                <a:solidFill>
                  <a:srgbClr val="FF0000">
                    <a:alpha val="75000"/>
                  </a:srgbClr>
                </a:solidFill>
                <a:latin typeface="Stencil Std"/>
                <a:cs typeface="Stencil Std"/>
              </a:rPr>
              <a:t>Butler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10195" y="4299833"/>
            <a:ext cx="91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>
                    <a:alpha val="75000"/>
                  </a:srgbClr>
                </a:solidFill>
                <a:latin typeface="Stencil Std"/>
                <a:cs typeface="Stencil Std"/>
              </a:rPr>
              <a:t>Hall</a:t>
            </a:r>
          </a:p>
        </p:txBody>
      </p:sp>
      <p:sp>
        <p:nvSpPr>
          <p:cNvPr id="33" name="Rectangle 32"/>
          <p:cNvSpPr/>
          <p:nvPr/>
        </p:nvSpPr>
        <p:spPr>
          <a:xfrm rot="1046045">
            <a:off x="5290814" y="3150356"/>
            <a:ext cx="104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>
                <a:solidFill>
                  <a:srgbClr val="FF0000">
                    <a:alpha val="75000"/>
                  </a:srgbClr>
                </a:solidFill>
                <a:latin typeface="Stencil Std"/>
                <a:cs typeface="Stencil Std"/>
              </a:rPr>
              <a:t>hooks</a:t>
            </a:r>
          </a:p>
        </p:txBody>
      </p:sp>
      <p:sp>
        <p:nvSpPr>
          <p:cNvPr id="4" name="Down Arrow 3"/>
          <p:cNvSpPr/>
          <p:nvPr/>
        </p:nvSpPr>
        <p:spPr>
          <a:xfrm>
            <a:off x="110435" y="282331"/>
            <a:ext cx="397264" cy="44489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9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6" grpId="0"/>
      <p:bldP spid="32" grpId="0"/>
      <p:bldP spid="5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94402" y="1593712"/>
            <a:ext cx="3407309" cy="1097781"/>
          </a:xfrm>
          <a:prstGeom prst="round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simulation &amp; imitation</a:t>
            </a:r>
            <a:r>
              <a:rPr lang="en-US" sz="1400">
                <a:solidFill>
                  <a:srgbClr val="000000"/>
                </a:solidFill>
              </a:rPr>
              <a:t>. Intertextuality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62364" y="5300703"/>
            <a:ext cx="2320895" cy="689769"/>
          </a:xfrm>
          <a:prstGeom prst="round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a jungle of signs and symbols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8463" y="1740466"/>
            <a:ext cx="2572691" cy="68976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corporations who </a:t>
            </a:r>
            <a:r>
              <a:rPr lang="en-US" sz="1400" b="1">
                <a:solidFill>
                  <a:srgbClr val="000000"/>
                </a:solidFill>
              </a:rPr>
              <a:t>avoid risk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5903" y="4039991"/>
            <a:ext cx="2415251" cy="8988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Desensitised &amp; </a:t>
            </a:r>
            <a:r>
              <a:rPr lang="en-US" sz="1400">
                <a:solidFill>
                  <a:srgbClr val="000000"/>
                </a:solidFill>
              </a:rPr>
              <a:t>pessimistic view.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0259" y="5300703"/>
            <a:ext cx="2320895" cy="6897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hard to regulate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04197" y="5251807"/>
            <a:ext cx="2697514" cy="73866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Participatory</a:t>
            </a:r>
            <a:r>
              <a:rPr lang="en-US" sz="14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983325" y="1766800"/>
            <a:ext cx="2320895" cy="75051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patriarchal values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39408" y="2907749"/>
            <a:ext cx="1515947" cy="8605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repetition &amp; differen</a:t>
            </a:r>
            <a:r>
              <a:rPr lang="en-US" sz="1600" b="1">
                <a:solidFill>
                  <a:srgbClr val="000000"/>
                </a:solidFill>
              </a:rPr>
              <a:t>ce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265209" y="2907749"/>
            <a:ext cx="2320895" cy="689769"/>
          </a:xfrm>
          <a:prstGeom prst="round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Disruption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131290" y="361306"/>
            <a:ext cx="1753433" cy="10021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Fandom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27662" y="2688968"/>
            <a:ext cx="2655663" cy="1102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Hegemonic -’Power without responisbility’ </a:t>
            </a:r>
            <a:r>
              <a:rPr lang="en-US"/>
              <a:t>.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654754" y="3953640"/>
            <a:ext cx="3017805" cy="8559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Performativity.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394402" y="361307"/>
            <a:ext cx="2849119" cy="68976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Intersectionality (mutiple forms of discrimination)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04874" y="537935"/>
            <a:ext cx="2422891" cy="82556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contrasting themes</a:t>
            </a:r>
            <a:r>
              <a:rPr lang="en-US" sz="1400">
                <a:solidFill>
                  <a:srgbClr val="000000"/>
                </a:solidFill>
              </a:rPr>
              <a:t>. </a:t>
            </a:r>
            <a:endParaRPr lang="en-US" sz="1400"/>
          </a:p>
        </p:txBody>
      </p:sp>
      <p:sp>
        <p:nvSpPr>
          <p:cNvPr id="15" name="Rounded Rectangle 14"/>
          <p:cNvSpPr/>
          <p:nvPr/>
        </p:nvSpPr>
        <p:spPr>
          <a:xfrm>
            <a:off x="3131290" y="4160151"/>
            <a:ext cx="2411077" cy="778722"/>
          </a:xfrm>
          <a:prstGeom prst="round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3 readings</a:t>
            </a:r>
          </a:p>
        </p:txBody>
      </p:sp>
      <p:sp>
        <p:nvSpPr>
          <p:cNvPr id="21" name="Rectangle 20"/>
          <p:cNvSpPr/>
          <p:nvPr/>
        </p:nvSpPr>
        <p:spPr>
          <a:xfrm rot="20576688">
            <a:off x="7819711" y="3208858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>
                <a:solidFill>
                  <a:srgbClr val="FF0000">
                    <a:alpha val="70000"/>
                  </a:srgbClr>
                </a:solidFill>
                <a:latin typeface="Stencil Std"/>
                <a:cs typeface="Stencil Std"/>
              </a:rPr>
              <a:t>Todorov</a:t>
            </a:r>
          </a:p>
        </p:txBody>
      </p:sp>
      <p:sp>
        <p:nvSpPr>
          <p:cNvPr id="22" name="Rectangle 21"/>
          <p:cNvSpPr/>
          <p:nvPr/>
        </p:nvSpPr>
        <p:spPr>
          <a:xfrm rot="20752303">
            <a:off x="220356" y="442550"/>
            <a:ext cx="1956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>
                <a:solidFill>
                  <a:srgbClr val="FF0000">
                    <a:alpha val="71000"/>
                  </a:srgbClr>
                </a:solidFill>
                <a:latin typeface="Stencil Std"/>
                <a:cs typeface="Stencil Std"/>
              </a:rPr>
              <a:t>Levi-Strauss</a:t>
            </a:r>
          </a:p>
        </p:txBody>
      </p:sp>
      <p:sp>
        <p:nvSpPr>
          <p:cNvPr id="23" name="Rectangle 22"/>
          <p:cNvSpPr/>
          <p:nvPr/>
        </p:nvSpPr>
        <p:spPr>
          <a:xfrm rot="811857">
            <a:off x="3879482" y="2837405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>
                <a:solidFill>
                  <a:srgbClr val="FF0000">
                    <a:alpha val="71000"/>
                  </a:srgbClr>
                </a:solidFill>
                <a:latin typeface="Stencil Std"/>
                <a:cs typeface="Stencil Std"/>
              </a:rPr>
              <a:t>Neale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01964" y="1688417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>
                <a:solidFill>
                  <a:srgbClr val="FF0000">
                    <a:alpha val="71000"/>
                  </a:srgbClr>
                </a:solidFill>
                <a:latin typeface="Stencil Std"/>
                <a:cs typeface="Stencil Std"/>
              </a:rPr>
              <a:t>Baudrillard</a:t>
            </a:r>
          </a:p>
        </p:txBody>
      </p:sp>
      <p:sp>
        <p:nvSpPr>
          <p:cNvPr id="25" name="Rectangle 24"/>
          <p:cNvSpPr/>
          <p:nvPr/>
        </p:nvSpPr>
        <p:spPr>
          <a:xfrm rot="890119">
            <a:off x="3670262" y="5890558"/>
            <a:ext cx="1346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>
                <a:solidFill>
                  <a:srgbClr val="FF0000">
                    <a:alpha val="59000"/>
                  </a:srgbClr>
                </a:solidFill>
                <a:latin typeface="Stencil Std"/>
                <a:cs typeface="Stencil Std"/>
              </a:rPr>
              <a:t>Barthes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18279" y="1695308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>
                <a:solidFill>
                  <a:srgbClr val="FF0000">
                    <a:alpha val="62000"/>
                  </a:srgbClr>
                </a:solidFill>
                <a:latin typeface="Stencil Std"/>
                <a:cs typeface="Stencil Std"/>
              </a:rPr>
              <a:t>Hesmondhalgh</a:t>
            </a:r>
          </a:p>
        </p:txBody>
      </p:sp>
      <p:sp>
        <p:nvSpPr>
          <p:cNvPr id="27" name="Rectangle 26"/>
          <p:cNvSpPr/>
          <p:nvPr/>
        </p:nvSpPr>
        <p:spPr>
          <a:xfrm rot="272450">
            <a:off x="466302" y="2697905"/>
            <a:ext cx="2689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>
                <a:solidFill>
                  <a:srgbClr val="FF0000">
                    <a:alpha val="71000"/>
                  </a:srgbClr>
                </a:solidFill>
                <a:latin typeface="Stencil Std"/>
                <a:cs typeface="Stencil Std"/>
              </a:rPr>
              <a:t>Curran &amp; Seaton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97325" y="5768166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>
                <a:solidFill>
                  <a:srgbClr val="FF0000">
                    <a:alpha val="55000"/>
                  </a:srgbClr>
                </a:solidFill>
                <a:latin typeface="Stencil Std"/>
                <a:cs typeface="Stencil Std"/>
              </a:rPr>
              <a:t>Livingstone &amp; Lunt</a:t>
            </a:r>
          </a:p>
        </p:txBody>
      </p:sp>
      <p:sp>
        <p:nvSpPr>
          <p:cNvPr id="29" name="Rectangle 28"/>
          <p:cNvSpPr/>
          <p:nvPr/>
        </p:nvSpPr>
        <p:spPr>
          <a:xfrm rot="20893258">
            <a:off x="3227568" y="1617440"/>
            <a:ext cx="1716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>
                <a:solidFill>
                  <a:srgbClr val="FF0000">
                    <a:alpha val="75000"/>
                  </a:srgbClr>
                </a:solidFill>
                <a:latin typeface="Stencil Std"/>
                <a:cs typeface="Stencil Std"/>
              </a:rPr>
              <a:t>Van Zoonen</a:t>
            </a:r>
          </a:p>
        </p:txBody>
      </p:sp>
      <p:sp>
        <p:nvSpPr>
          <p:cNvPr id="30" name="Rectangle 29"/>
          <p:cNvSpPr/>
          <p:nvPr/>
        </p:nvSpPr>
        <p:spPr>
          <a:xfrm rot="1046045">
            <a:off x="566379" y="462491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>
                <a:solidFill>
                  <a:srgbClr val="FF0000">
                    <a:alpha val="75000"/>
                  </a:srgbClr>
                </a:solidFill>
                <a:latin typeface="Stencil Std"/>
                <a:cs typeface="Stencil Std"/>
              </a:rPr>
              <a:t>Gerbner</a:t>
            </a:r>
          </a:p>
        </p:txBody>
      </p:sp>
      <p:sp>
        <p:nvSpPr>
          <p:cNvPr id="31" name="Rectangle 30"/>
          <p:cNvSpPr/>
          <p:nvPr/>
        </p:nvSpPr>
        <p:spPr>
          <a:xfrm rot="1104716">
            <a:off x="6594829" y="5711309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>
                <a:solidFill>
                  <a:srgbClr val="FF0000">
                    <a:alpha val="75000"/>
                  </a:srgbClr>
                </a:solidFill>
                <a:latin typeface="Stencil Std"/>
                <a:cs typeface="Stencil Std"/>
              </a:rPr>
              <a:t>Shirky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61286" y="378404"/>
            <a:ext cx="1262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>
                    <a:alpha val="75000"/>
                  </a:srgbClr>
                </a:solidFill>
                <a:latin typeface="Stencil Std"/>
                <a:cs typeface="Stencil Std"/>
              </a:rPr>
              <a:t>Jenkins</a:t>
            </a:r>
          </a:p>
        </p:txBody>
      </p:sp>
      <p:sp>
        <p:nvSpPr>
          <p:cNvPr id="33" name="Rectangle 32"/>
          <p:cNvSpPr/>
          <p:nvPr/>
        </p:nvSpPr>
        <p:spPr>
          <a:xfrm rot="20032507">
            <a:off x="7730287" y="4280218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>
                <a:solidFill>
                  <a:srgbClr val="FF0000">
                    <a:alpha val="75000"/>
                  </a:srgbClr>
                </a:solidFill>
                <a:latin typeface="Stencil Std"/>
                <a:cs typeface="Stencil Std"/>
              </a:rPr>
              <a:t>Butler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11668" y="4176698"/>
            <a:ext cx="91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>
                    <a:alpha val="75000"/>
                  </a:srgbClr>
                </a:solidFill>
                <a:latin typeface="Stencil Std"/>
                <a:cs typeface="Stencil Std"/>
              </a:rPr>
              <a:t>Hall</a:t>
            </a:r>
          </a:p>
        </p:txBody>
      </p:sp>
      <p:sp>
        <p:nvSpPr>
          <p:cNvPr id="35" name="Rectangle 34"/>
          <p:cNvSpPr/>
          <p:nvPr/>
        </p:nvSpPr>
        <p:spPr>
          <a:xfrm rot="1046045">
            <a:off x="7597158" y="846246"/>
            <a:ext cx="104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>
                <a:solidFill>
                  <a:srgbClr val="FF0000">
                    <a:alpha val="75000"/>
                  </a:srgbClr>
                </a:solidFill>
                <a:latin typeface="Stencil Std"/>
                <a:cs typeface="Stencil Std"/>
              </a:rPr>
              <a:t>hooks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6211669"/>
            <a:ext cx="4572000" cy="553998"/>
          </a:xfrm>
          <a:prstGeom prst="rect">
            <a:avLst/>
          </a:prstGeom>
          <a:ln>
            <a:solidFill>
              <a:srgbClr val="4472C4"/>
            </a:solidFill>
          </a:ln>
        </p:spPr>
        <p:txBody>
          <a:bodyPr>
            <a:spAutoFit/>
          </a:bodyPr>
          <a:lstStyle/>
          <a:p>
            <a:r>
              <a:rPr lang="en-US" sz="1200">
                <a:hlinkClick r:id="rId2"/>
              </a:rPr>
              <a:t>https://www.classtools.net/random-name-picker/87_3YDShH</a:t>
            </a:r>
            <a:endParaRPr lang="en-US" sz="1200"/>
          </a:p>
          <a:p>
            <a:r>
              <a:rPr lang="en-US"/>
              <a:t>Wheel spinner</a:t>
            </a:r>
          </a:p>
        </p:txBody>
      </p:sp>
    </p:spTree>
    <p:extLst>
      <p:ext uri="{BB962C8B-B14F-4D97-AF65-F5344CB8AC3E}">
        <p14:creationId xmlns:p14="http://schemas.microsoft.com/office/powerpoint/2010/main" val="2130233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806174"/>
            <a:ext cx="7995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News media revision – Tuesday 9</a:t>
            </a:r>
            <a:r>
              <a:rPr lang="en-US" b="1" baseline="30000"/>
              <a:t>th</a:t>
            </a:r>
            <a:r>
              <a:rPr lang="en-US" b="1"/>
              <a:t> June</a:t>
            </a:r>
          </a:p>
          <a:p>
            <a:pPr algn="ctr"/>
            <a:endParaRPr lang="en-US" b="1"/>
          </a:p>
          <a:p>
            <a:pPr algn="ctr"/>
            <a:r>
              <a:rPr lang="en-US" b="1"/>
              <a:t>THE GUARDIAN – INDUSTRY &amp; MEDIA LANGUAGE</a:t>
            </a:r>
          </a:p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740237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5057" y="49607"/>
            <a:ext cx="4992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 Guardian – an alternative voice</a:t>
            </a:r>
          </a:p>
          <a:p>
            <a:r>
              <a:rPr lang="en-US"/>
              <a:t>Industry + language</a:t>
            </a:r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76312" y="49607"/>
            <a:ext cx="47676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MEDIA INDUSTRIES</a:t>
            </a:r>
          </a:p>
          <a:p>
            <a:r>
              <a:rPr lang="en-US" sz="1600"/>
              <a:t>broadsheet</a:t>
            </a:r>
          </a:p>
          <a:p>
            <a:r>
              <a:rPr lang="en-US" sz="1600"/>
              <a:t>Scott Trust (charity)</a:t>
            </a:r>
          </a:p>
          <a:p>
            <a:r>
              <a:rPr lang="en-US" sz="1600"/>
              <a:t>Funding? (ads + reader subscription, donations + cover price)</a:t>
            </a:r>
          </a:p>
          <a:p>
            <a:r>
              <a:rPr lang="en-US" sz="1600"/>
              <a:t>Political affiliation? Lab  / Lib-dem </a:t>
            </a:r>
          </a:p>
          <a:p>
            <a:r>
              <a:rPr lang="en-US" sz="1600"/>
              <a:t>Target audience? AB, educated, idealists, ‘reformers’</a:t>
            </a:r>
          </a:p>
          <a:p>
            <a:r>
              <a:rPr lang="en-US" sz="1600"/>
              <a:t>Mode of address and how we know? formal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23" y="1166376"/>
            <a:ext cx="4170468" cy="52047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51268" y="3718679"/>
            <a:ext cx="40068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Other aspects of media language</a:t>
            </a:r>
          </a:p>
          <a:p>
            <a:r>
              <a:rPr lang="en-US" b="1"/>
              <a:t>Use the correct terminology!</a:t>
            </a:r>
          </a:p>
          <a:p>
            <a:r>
              <a:rPr lang="en-US"/>
              <a:t>Layout  Caption columns Standfirst Skyline Jumplines  Masthead  Sell lines</a:t>
            </a:r>
          </a:p>
          <a:p>
            <a:r>
              <a:rPr lang="en-US"/>
              <a:t>Colour palette mode of address</a:t>
            </a:r>
          </a:p>
          <a:p>
            <a:r>
              <a:rPr lang="en-US"/>
              <a:t> house style Typeface</a:t>
            </a:r>
          </a:p>
          <a:p>
            <a:r>
              <a:rPr lang="en-US"/>
              <a:t>Lower/upper/ middle third</a:t>
            </a:r>
          </a:p>
          <a:p>
            <a:endParaRPr lang="en-US"/>
          </a:p>
          <a:p>
            <a:r>
              <a:rPr lang="en-US"/>
              <a:t>Comment on use of quotation marks in the headlines</a:t>
            </a:r>
          </a:p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76312" y="2149019"/>
            <a:ext cx="4611685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/>
              <a:t>Main stories</a:t>
            </a:r>
          </a:p>
          <a:p>
            <a:pPr marL="285750" indent="-285750">
              <a:buFont typeface="Arial"/>
              <a:buChar char="•"/>
            </a:pPr>
            <a:r>
              <a:rPr lang="en-US" sz="1400"/>
              <a:t>Lockdown lifting slowly; some primary classes are  back after 10 weeks</a:t>
            </a:r>
          </a:p>
          <a:p>
            <a:pPr marL="285750" indent="-285750">
              <a:buFont typeface="Arial"/>
              <a:buChar char="•"/>
            </a:pPr>
            <a:r>
              <a:rPr lang="en-US" sz="1400"/>
              <a:t>Criticism of government policy of making people coming into the UK go into 14 days quarantine.</a:t>
            </a:r>
          </a:p>
          <a:p>
            <a:pPr marL="285750" indent="-285750">
              <a:buFont typeface="Arial"/>
              <a:buChar char="•"/>
            </a:pPr>
            <a:r>
              <a:rPr lang="en-US" sz="1400"/>
              <a:t>Race riots in the US after another case of police brutailty.</a:t>
            </a:r>
          </a:p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21911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6357" y="1031278"/>
            <a:ext cx="79675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concentrate on print newspapers, not digital, for the exam</a:t>
            </a:r>
          </a:p>
          <a:p>
            <a:r>
              <a:rPr lang="en-US"/>
              <a:t>But you should be aware of</a:t>
            </a:r>
          </a:p>
          <a:p>
            <a:pPr marL="285750" indent="-285750">
              <a:buFontTx/>
              <a:buChar char="-"/>
            </a:pPr>
            <a:r>
              <a:rPr lang="en-US"/>
              <a:t>The advantages of digital over print media</a:t>
            </a:r>
          </a:p>
          <a:p>
            <a:pPr marL="285750" indent="-285750">
              <a:buFontTx/>
              <a:buChar char="-"/>
            </a:pPr>
            <a:r>
              <a:rPr lang="en-US"/>
              <a:t>The Mail Online’s </a:t>
            </a:r>
            <a:r>
              <a:rPr lang="en-US" b="1"/>
              <a:t>sidebar of shame</a:t>
            </a:r>
          </a:p>
          <a:p>
            <a:pPr marL="285750" indent="-285750">
              <a:buFontTx/>
              <a:buChar char="-"/>
            </a:pPr>
            <a:r>
              <a:rPr lang="en-US"/>
              <a:t>The use of online </a:t>
            </a:r>
            <a:r>
              <a:rPr lang="en-US" b="1"/>
              <a:t>paywalls</a:t>
            </a:r>
            <a:r>
              <a:rPr lang="en-US"/>
              <a:t> by most broadsheet  papers (Times, Guardian, Tel;egraph)</a:t>
            </a:r>
          </a:p>
          <a:p>
            <a:pPr marL="285750" indent="-285750">
              <a:buFontTx/>
              <a:buChar char="-"/>
            </a:pPr>
            <a:r>
              <a:rPr lang="en-US"/>
              <a:t>The Guardian’s yellow box and buttons messages asking for donations and subscriptions.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3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940</Words>
  <Application>Microsoft Macintosh PowerPoint</Application>
  <PresentationFormat>On-screen Show (4:3)</PresentationFormat>
  <Paragraphs>133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Meier</dc:creator>
  <cp:lastModifiedBy>jon Meier</cp:lastModifiedBy>
  <cp:revision>1</cp:revision>
  <dcterms:created xsi:type="dcterms:W3CDTF">2020-06-09T13:57:28Z</dcterms:created>
  <dcterms:modified xsi:type="dcterms:W3CDTF">2020-06-09T13:58:31Z</dcterms:modified>
</cp:coreProperties>
</file>