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9" r:id="rId3"/>
    <p:sldId id="256" r:id="rId4"/>
    <p:sldId id="257" r:id="rId5"/>
    <p:sldId id="261" r:id="rId6"/>
    <p:sldId id="263" r:id="rId7"/>
    <p:sldId id="265" r:id="rId8"/>
    <p:sldId id="266" r:id="rId9"/>
    <p:sldId id="268" r:id="rId10"/>
    <p:sldId id="262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8"/>
    <p:restoredTop sz="94595"/>
  </p:normalViewPr>
  <p:slideViewPr>
    <p:cSldViewPr snapToGrid="0" snapToObjects="1">
      <p:cViewPr varScale="1">
        <p:scale>
          <a:sx n="115" d="100"/>
          <a:sy n="115" d="100"/>
        </p:scale>
        <p:origin x="1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3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4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A524-499E-D745-86B3-F923466288E0}" type="datetimeFigureOut"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38D0-F088-F645-A8EA-A60F837485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0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Paper One </a:t>
            </a:r>
            <a:br>
              <a:rPr lang="en-US" dirty="0"/>
            </a:br>
            <a:r>
              <a:rPr lang="en-US" dirty="0"/>
              <a:t>pre-mock practice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DBD64-6DD7-554C-AA96-164E3BB5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575" y="0"/>
            <a:ext cx="408326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60964-AF96-774A-8EF1-6471E1D43F4B}"/>
              </a:ext>
            </a:extLst>
          </p:cNvPr>
          <p:cNvSpPr txBox="1"/>
          <p:nvPr/>
        </p:nvSpPr>
        <p:spPr>
          <a:xfrm>
            <a:off x="2531326" y="1806498"/>
            <a:ext cx="247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yourself on these</a:t>
            </a:r>
          </a:p>
          <a:p>
            <a:r>
              <a:rPr lang="en-US" dirty="0"/>
              <a:t>basic facts</a:t>
            </a:r>
          </a:p>
        </p:txBody>
      </p:sp>
    </p:spTree>
    <p:extLst>
      <p:ext uri="{BB962C8B-B14F-4D97-AF65-F5344CB8AC3E}">
        <p14:creationId xmlns:p14="http://schemas.microsoft.com/office/powerpoint/2010/main" val="297858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4" y="1025910"/>
            <a:ext cx="4186050" cy="5374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6BB39-D2CB-4042-9425-56A17D4D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20" y="780584"/>
            <a:ext cx="4479449" cy="5620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8E758B-FFD1-114E-A30F-12F6CCF0D8F7}"/>
              </a:ext>
            </a:extLst>
          </p:cNvPr>
          <p:cNvSpPr txBox="1"/>
          <p:nvPr/>
        </p:nvSpPr>
        <p:spPr>
          <a:xfrm>
            <a:off x="457201" y="134252"/>
            <a:ext cx="846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Here’s  some more practice material</a:t>
            </a:r>
          </a:p>
          <a:p>
            <a:r>
              <a:rPr lang="en-US" dirty="0"/>
              <a:t> The Times (traditional quality broadsheet). vs The Evening Standard (free, tabloid) </a:t>
            </a:r>
          </a:p>
        </p:txBody>
      </p:sp>
    </p:spTree>
    <p:extLst>
      <p:ext uri="{BB962C8B-B14F-4D97-AF65-F5344CB8AC3E}">
        <p14:creationId xmlns:p14="http://schemas.microsoft.com/office/powerpoint/2010/main" val="114389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6" y="512957"/>
            <a:ext cx="4582577" cy="6055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85EC8-3F4F-A249-9AA3-833BC08D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08" y="858644"/>
            <a:ext cx="4446592" cy="5709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ADC8C-9099-354C-821C-98A602EBD0DC}"/>
              </a:ext>
            </a:extLst>
          </p:cNvPr>
          <p:cNvSpPr txBox="1"/>
          <p:nvPr/>
        </p:nvSpPr>
        <p:spPr>
          <a:xfrm>
            <a:off x="2910468" y="100361"/>
            <a:ext cx="311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TABLOIDS</a:t>
            </a:r>
          </a:p>
        </p:txBody>
      </p:sp>
    </p:spTree>
    <p:extLst>
      <p:ext uri="{BB962C8B-B14F-4D97-AF65-F5344CB8AC3E}">
        <p14:creationId xmlns:p14="http://schemas.microsoft.com/office/powerpoint/2010/main" val="110162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013706-249A-3840-B4B6-2D6EBEED6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71" y="0"/>
            <a:ext cx="47596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5FA48-7459-5943-9671-19E2ECF92FD6}"/>
              </a:ext>
            </a:extLst>
          </p:cNvPr>
          <p:cNvSpPr txBox="1"/>
          <p:nvPr/>
        </p:nvSpPr>
        <p:spPr>
          <a:xfrm>
            <a:off x="345688" y="423746"/>
            <a:ext cx="150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LATEST ‘ABC’ NEWSPAPER CIRCULATION FIGURES</a:t>
            </a:r>
          </a:p>
        </p:txBody>
      </p:sp>
    </p:spTree>
    <p:extLst>
      <p:ext uri="{BB962C8B-B14F-4D97-AF65-F5344CB8AC3E}">
        <p14:creationId xmlns:p14="http://schemas.microsoft.com/office/powerpoint/2010/main" val="386456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3"/>
          <a:stretch/>
        </p:blipFill>
        <p:spPr>
          <a:xfrm>
            <a:off x="90507" y="398858"/>
            <a:ext cx="3797170" cy="59868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08CE8B-0F58-5B41-9A0D-66007AC6C177}"/>
              </a:ext>
            </a:extLst>
          </p:cNvPr>
          <p:cNvSpPr txBox="1"/>
          <p:nvPr/>
        </p:nvSpPr>
        <p:spPr>
          <a:xfrm>
            <a:off x="4463935" y="540327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on the social and  cultural representations, Refer to Hall. </a:t>
            </a:r>
          </a:p>
        </p:txBody>
      </p:sp>
    </p:spTree>
    <p:extLst>
      <p:ext uri="{BB962C8B-B14F-4D97-AF65-F5344CB8AC3E}">
        <p14:creationId xmlns:p14="http://schemas.microsoft.com/office/powerpoint/2010/main" val="62806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337"/>
          <a:stretch/>
        </p:blipFill>
        <p:spPr>
          <a:xfrm>
            <a:off x="180946" y="398857"/>
            <a:ext cx="4055658" cy="4821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3F8E00-B536-744D-8D26-E438027C341F}"/>
              </a:ext>
            </a:extLst>
          </p:cNvPr>
          <p:cNvSpPr txBox="1"/>
          <p:nvPr/>
        </p:nvSpPr>
        <p:spPr>
          <a:xfrm>
            <a:off x="4463935" y="220781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on the social and  cultural representations, Refer to Hall.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74F02-2A24-934F-A8FB-CEB2A4F55EF9}"/>
              </a:ext>
            </a:extLst>
          </p:cNvPr>
          <p:cNvSpPr txBox="1"/>
          <p:nvPr/>
        </p:nvSpPr>
        <p:spPr>
          <a:xfrm>
            <a:off x="4463935" y="1881303"/>
            <a:ext cx="345687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Feed the examiner kitten –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Put these buzzwords into sentences relevant to this front page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Encode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decode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Manipulate 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Dominant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Construct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</a:rPr>
              <a:t>Hegemonic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C6A93-0B8E-E643-BF8E-B8958987D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736" y="1674128"/>
            <a:ext cx="1283251" cy="8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3"/>
          <a:stretch/>
        </p:blipFill>
        <p:spPr>
          <a:xfrm>
            <a:off x="0" y="338554"/>
            <a:ext cx="2919540" cy="4603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337"/>
          <a:stretch/>
        </p:blipFill>
        <p:spPr>
          <a:xfrm>
            <a:off x="3148580" y="470369"/>
            <a:ext cx="3375851" cy="4013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5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Source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2542" y="40022"/>
            <a:ext cx="1595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Source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83878"/>
            <a:ext cx="9151870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Source A   </a:t>
            </a:r>
            <a:r>
              <a:rPr lang="en-US" sz="1400" dirty="0"/>
              <a:t>mention 3 or 4 of the following. </a:t>
            </a:r>
            <a:r>
              <a:rPr lang="en-US" sz="1400" dirty="0" err="1"/>
              <a:t>Emphazise</a:t>
            </a:r>
            <a:r>
              <a:rPr lang="en-US" sz="1400" dirty="0"/>
              <a:t> CONSTRUCTION OF REPS &amp; IDEOLOGIES </a:t>
            </a:r>
          </a:p>
          <a:p>
            <a:r>
              <a:rPr lang="en-US" sz="1400" b="1" dirty="0"/>
              <a:t>Evidence of clear </a:t>
            </a:r>
            <a:r>
              <a:rPr lang="en-US" sz="1400" b="1" dirty="0" err="1"/>
              <a:t>contruction</a:t>
            </a:r>
            <a:r>
              <a:rPr lang="en-US" sz="1400" b="1" dirty="0"/>
              <a:t> of a hegemonic message or dominant reading conveys the </a:t>
            </a:r>
            <a:r>
              <a:rPr lang="en-US" sz="1400" b="1" dirty="0" err="1"/>
              <a:t>broadheet’s</a:t>
            </a:r>
            <a:r>
              <a:rPr lang="en-US" sz="1400" b="1" dirty="0"/>
              <a:t> political affiliation</a:t>
            </a:r>
          </a:p>
          <a:p>
            <a:r>
              <a:rPr lang="en-US" sz="1400" dirty="0"/>
              <a:t>Broadsheet: </a:t>
            </a:r>
            <a:r>
              <a:rPr lang="en-US" sz="1400" dirty="0" err="1"/>
              <a:t>Tgph’s</a:t>
            </a:r>
            <a:r>
              <a:rPr lang="en-US" sz="1400" dirty="0"/>
              <a:t> pro conservative stance – visible from upbeat image –e + Smiling affirmative supporters + Mainly white male but some female. </a:t>
            </a:r>
          </a:p>
          <a:p>
            <a:r>
              <a:rPr lang="en-US" sz="1400" dirty="0"/>
              <a:t>Strong middle class ABC1  feel –designed to reflect target audience</a:t>
            </a:r>
          </a:p>
          <a:p>
            <a:r>
              <a:rPr lang="en-US" sz="1400" dirty="0"/>
              <a:t>Consumerism -prominent &amp; expensive front page ad – stylish product - a source of funding strongly features in ad </a:t>
            </a:r>
          </a:p>
          <a:p>
            <a:r>
              <a:rPr lang="en-US" sz="1400" dirty="0"/>
              <a:t>Moral panics in 2 </a:t>
            </a:r>
            <a:r>
              <a:rPr lang="en-US" sz="1400" dirty="0" err="1"/>
              <a:t>nd</a:t>
            </a:r>
            <a:r>
              <a:rPr lang="en-US" sz="1400" dirty="0"/>
              <a:t> front page splash about threat of crime: Taps into fears of crime- strong associations of Tories with supporting status quo. Strong bias &amp; </a:t>
            </a:r>
            <a:r>
              <a:rPr lang="en-US" sz="1400" b="1" dirty="0" err="1"/>
              <a:t>contruction</a:t>
            </a:r>
            <a:r>
              <a:rPr lang="en-US" sz="1400" dirty="0"/>
              <a:t>/</a:t>
            </a:r>
            <a:r>
              <a:rPr lang="en-US" sz="1400" b="1" dirty="0"/>
              <a:t>encoding</a:t>
            </a:r>
            <a:r>
              <a:rPr lang="en-US" sz="1400" dirty="0"/>
              <a:t>  of dominant rep. </a:t>
            </a:r>
          </a:p>
          <a:p>
            <a:r>
              <a:rPr lang="en-US" sz="1400" dirty="0"/>
              <a:t>Health features strongly in skyline banner – reflects contemporary social attitudes and links to consumerism 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643284" y="1710892"/>
            <a:ext cx="2435902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no need to hugely compare/ contrast </a:t>
            </a:r>
          </a:p>
          <a:p>
            <a:r>
              <a:rPr lang="en-US" sz="1600" b="1">
                <a:solidFill>
                  <a:srgbClr val="FF0000"/>
                </a:solidFill>
              </a:rPr>
              <a:t>But your answer mustrefer to Hall seeral times </a:t>
            </a:r>
          </a:p>
          <a:p>
            <a:endParaRPr lang="en-US" sz="1600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Don’t go into C&amp;Cs too much</a:t>
            </a:r>
          </a:p>
          <a:p>
            <a:endParaRPr lang="en-US" sz="1600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10 marks so 3 or 4 points for each source 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3284" y="154925"/>
            <a:ext cx="2286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>
                <a:solidFill>
                  <a:srgbClr val="FF0000"/>
                </a:solidFill>
              </a:rPr>
              <a:t>1    Analyze</a:t>
            </a:r>
            <a:r>
              <a:rPr lang="en-US" sz="1400" b="1">
                <a:solidFill>
                  <a:prstClr val="black"/>
                </a:solidFill>
              </a:rPr>
              <a:t> the social and cultural representations in these 2 front covers from 9</a:t>
            </a:r>
            <a:r>
              <a:rPr lang="en-US" sz="1400" b="1" baseline="30000">
                <a:solidFill>
                  <a:prstClr val="black"/>
                </a:solidFill>
              </a:rPr>
              <a:t>th</a:t>
            </a:r>
            <a:r>
              <a:rPr lang="en-US" sz="1400" b="1">
                <a:solidFill>
                  <a:prstClr val="black"/>
                </a:solidFill>
              </a:rPr>
              <a:t> Dec 2019</a:t>
            </a:r>
          </a:p>
          <a:p>
            <a:pPr lvl="0"/>
            <a:r>
              <a:rPr lang="en-US" sz="1400" b="1">
                <a:solidFill>
                  <a:prstClr val="black"/>
                </a:solidFill>
              </a:rPr>
              <a:t>Refer to Hall  /10 marks</a:t>
            </a:r>
            <a:r>
              <a:rPr lang="en-US" sz="1600" b="1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08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3"/>
          <a:stretch/>
        </p:blipFill>
        <p:spPr>
          <a:xfrm>
            <a:off x="0" y="338554"/>
            <a:ext cx="2919540" cy="4603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337"/>
          <a:stretch/>
        </p:blipFill>
        <p:spPr>
          <a:xfrm>
            <a:off x="3148580" y="470369"/>
            <a:ext cx="3375851" cy="4013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5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Source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2542" y="40022"/>
            <a:ext cx="1595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Source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83878"/>
            <a:ext cx="9151870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Source B</a:t>
            </a:r>
          </a:p>
          <a:p>
            <a:r>
              <a:rPr lang="en-US" sz="1400"/>
              <a:t>Guardian’s construction, C&amp;Cs encode a more pro-labour view. Construction of image uses strong signifiers of community and generosity. </a:t>
            </a:r>
          </a:p>
          <a:p>
            <a:r>
              <a:rPr lang="en-US" sz="1400"/>
              <a:t>In terms of HALL, Encoded messages are more negotiated than dominant – the viewpoint is more restrained as encoded in the headline –’ last-ditch drive’.  </a:t>
            </a:r>
          </a:p>
          <a:p>
            <a:r>
              <a:rPr lang="en-US" sz="1400"/>
              <a:t>Celebrity is also a possible theme  as politicians now have the same status as entertainment celebs due to TV &amp; social media</a:t>
            </a:r>
          </a:p>
          <a:p>
            <a:r>
              <a:rPr lang="en-US" sz="1400"/>
              <a:t>Social aspects –  2nd story is about schools –ties in with Labour’s core values on public spending </a:t>
            </a:r>
          </a:p>
          <a:p>
            <a:r>
              <a:rPr lang="en-US" sz="1400"/>
              <a:t>The sell lines in the skyline focus on entertainment  - strong cultural content and intertextual refernece to another media platform </a:t>
            </a:r>
          </a:p>
          <a:p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6643284" y="1710892"/>
            <a:ext cx="24359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no need to hugely compare/ contrast </a:t>
            </a:r>
          </a:p>
          <a:p>
            <a:r>
              <a:rPr lang="en-US" sz="1600" b="1">
                <a:solidFill>
                  <a:srgbClr val="FF0000"/>
                </a:solidFill>
              </a:rPr>
              <a:t>But your answer must refer to Hall several times </a:t>
            </a:r>
          </a:p>
          <a:p>
            <a:endParaRPr lang="en-US" sz="1600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10 marks so 3 or 4 points for each source 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3284" y="154925"/>
            <a:ext cx="2286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>
                <a:solidFill>
                  <a:srgbClr val="FF0000"/>
                </a:solidFill>
              </a:rPr>
              <a:t>1    Analyze</a:t>
            </a:r>
            <a:r>
              <a:rPr lang="en-US" sz="1400" b="1">
                <a:solidFill>
                  <a:prstClr val="black"/>
                </a:solidFill>
              </a:rPr>
              <a:t> the social and cultural representations in these 2 front covers from 9</a:t>
            </a:r>
            <a:r>
              <a:rPr lang="en-US" sz="1400" b="1" baseline="30000">
                <a:solidFill>
                  <a:prstClr val="black"/>
                </a:solidFill>
              </a:rPr>
              <a:t>th</a:t>
            </a:r>
            <a:r>
              <a:rPr lang="en-US" sz="1400" b="1">
                <a:solidFill>
                  <a:prstClr val="black"/>
                </a:solidFill>
              </a:rPr>
              <a:t> Dec 2019</a:t>
            </a:r>
          </a:p>
          <a:p>
            <a:pPr lvl="0"/>
            <a:r>
              <a:rPr lang="en-US" sz="1400" b="1">
                <a:solidFill>
                  <a:prstClr val="black"/>
                </a:solidFill>
              </a:rPr>
              <a:t>Refer to Hall  /10 marks</a:t>
            </a:r>
            <a:r>
              <a:rPr lang="en-US" sz="1600" b="1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54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307" y="125955"/>
            <a:ext cx="88265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2   How far have media conventions been used to construct viewpoints in Sources A and B? </a:t>
            </a:r>
          </a:p>
          <a:p>
            <a:r>
              <a:rPr lang="en-US" sz="1600" b="1"/>
              <a:t>In your answer you must: </a:t>
            </a:r>
          </a:p>
          <a:p>
            <a:r>
              <a:rPr lang="en-US" sz="1600" b="1"/>
              <a:t>  outline the conventions of the front pages of tabloid newspapers, including use and style of headlines and images </a:t>
            </a:r>
            <a:endParaRPr lang="en-US" sz="1600" b="1">
              <a:effectLst/>
            </a:endParaRPr>
          </a:p>
          <a:p>
            <a:r>
              <a:rPr lang="en-US" sz="1600" b="1"/>
              <a:t>  analyse the contrasting use of symbolic, technical and written conventions in the sources </a:t>
            </a:r>
            <a:endParaRPr lang="en-US" sz="1600" b="1">
              <a:effectLst/>
            </a:endParaRPr>
          </a:p>
          <a:p>
            <a:r>
              <a:rPr lang="en-US" sz="1600" b="1"/>
              <a:t>  make judgements and reach conclusions on the way in which media conventions construct viewpoints and ideologies.  /15</a:t>
            </a:r>
            <a:endParaRPr lang="en-US" sz="1600" b="1">
              <a:effectLst/>
            </a:endParaRP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857" y="1784366"/>
            <a:ext cx="86166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 more comparative answer – concentrate on language forms C&amp;Cs and how they shape ideologies.</a:t>
            </a:r>
          </a:p>
          <a:p>
            <a:r>
              <a:rPr lang="en-US" sz="1600">
                <a:solidFill>
                  <a:srgbClr val="FF0000"/>
                </a:solidFill>
              </a:rPr>
              <a:t> In depth study so bring in other theories where possible. Make about 5 or 6 points from A &amp; B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86" y="2537082"/>
            <a:ext cx="43975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Telegraph</a:t>
            </a:r>
          </a:p>
          <a:p>
            <a:pPr marL="285750" indent="-285750">
              <a:buFontTx/>
              <a:buChar char="-"/>
            </a:pPr>
            <a:r>
              <a:rPr lang="en-US" sz="1600"/>
              <a:t>visual codes show confidence, informality (perhaps arrogance high angle,  taking a selfie</a:t>
            </a:r>
          </a:p>
          <a:p>
            <a:pPr marL="285750" indent="-285750">
              <a:buFontTx/>
              <a:buChar char="-"/>
            </a:pPr>
            <a:r>
              <a:rPr lang="en-US" sz="1600"/>
              <a:t>- close cropping suggests adoring close support</a:t>
            </a:r>
          </a:p>
          <a:p>
            <a:pPr marL="285750" indent="-285750">
              <a:buFontTx/>
              <a:buChar char="-"/>
            </a:pPr>
            <a:r>
              <a:rPr lang="en-US" sz="1600"/>
              <a:t>  selfie = awareness of camera</a:t>
            </a:r>
          </a:p>
          <a:p>
            <a:pPr marL="285750" indent="-285750">
              <a:buFontTx/>
              <a:buChar char="-"/>
            </a:pPr>
            <a:r>
              <a:rPr lang="en-US" sz="1600"/>
              <a:t>Large dominant image – flattering? Positive? </a:t>
            </a:r>
          </a:p>
          <a:p>
            <a:pPr marL="285750" indent="-285750">
              <a:buFontTx/>
              <a:buChar char="-"/>
            </a:pPr>
            <a:r>
              <a:rPr lang="en-US" sz="1600"/>
              <a:t>Signifiers BJ is shirtsleeves Popular &amp; informal  Headline – strong emotive lang</a:t>
            </a:r>
          </a:p>
          <a:p>
            <a:pPr marL="285750" indent="-285750">
              <a:buFontTx/>
              <a:buChar char="-"/>
            </a:pPr>
            <a:r>
              <a:rPr lang="en-US" sz="1600"/>
              <a:t>‘fight’ heartlands’ betray; direct MoA</a:t>
            </a:r>
          </a:p>
          <a:p>
            <a:pPr marL="285750" indent="-285750">
              <a:buFontTx/>
              <a:buChar char="-"/>
            </a:pPr>
            <a:r>
              <a:rPr lang="en-US" sz="1600"/>
              <a:t>Alliterative   Betray brexit Boris</a:t>
            </a:r>
          </a:p>
          <a:p>
            <a:r>
              <a:rPr lang="en-US" sz="1600" b="1">
                <a:solidFill>
                  <a:srgbClr val="FF0000"/>
                </a:solidFill>
              </a:rPr>
              <a:t>(shows the populist nature of the Broadsheet adopting tabloid C&amp;Cs) </a:t>
            </a:r>
          </a:p>
          <a:p>
            <a:r>
              <a:rPr lang="en-US" sz="1600">
                <a:solidFill>
                  <a:srgbClr val="FF0000"/>
                </a:solidFill>
              </a:rPr>
              <a:t>Gerbner</a:t>
            </a:r>
            <a:r>
              <a:rPr lang="en-US" sz="1600"/>
              <a:t> : media influences audience attitudes</a:t>
            </a:r>
          </a:p>
          <a:p>
            <a:r>
              <a:rPr lang="en-US" sz="1600">
                <a:solidFill>
                  <a:srgbClr val="FF0000"/>
                </a:solidFill>
              </a:rPr>
              <a:t>Moral panics  </a:t>
            </a:r>
            <a:r>
              <a:rPr lang="en-US" sz="1600"/>
              <a:t>evident in 2</a:t>
            </a:r>
            <a:r>
              <a:rPr lang="en-US" sz="1600" baseline="30000"/>
              <a:t>nd</a:t>
            </a:r>
            <a:r>
              <a:rPr lang="en-US" sz="1600"/>
              <a:t> splash – hegemonic dominant viewpoint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29002" y="2537082"/>
            <a:ext cx="0" cy="4320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964" y="2366127"/>
            <a:ext cx="474386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Guardian</a:t>
            </a:r>
          </a:p>
          <a:p>
            <a:r>
              <a:rPr lang="en-US" sz="1600"/>
              <a:t>-Textual codes in headline are more restrained </a:t>
            </a:r>
          </a:p>
          <a:p>
            <a:r>
              <a:rPr lang="en-US" sz="1600" b="1"/>
              <a:t>More pro Corbyn than we would expect </a:t>
            </a:r>
          </a:p>
          <a:p>
            <a:r>
              <a:rPr lang="en-US" sz="1600"/>
              <a:t>Guardian unusual here in its more pro Labour stance </a:t>
            </a:r>
          </a:p>
          <a:p>
            <a:r>
              <a:rPr lang="en-US" sz="1600"/>
              <a:t>Both sources use news value of </a:t>
            </a:r>
            <a:r>
              <a:rPr lang="en-US" sz="1600" b="1">
                <a:solidFill>
                  <a:srgbClr val="FF0000"/>
                </a:solidFill>
              </a:rPr>
              <a:t>personalization</a:t>
            </a:r>
          </a:p>
          <a:p>
            <a:r>
              <a:rPr lang="en-US" sz="1600"/>
              <a:t>-Large main Image – key visual signifiers connote warmth, community, togetherness, </a:t>
            </a:r>
          </a:p>
          <a:p>
            <a:r>
              <a:rPr lang="en-US" sz="1600"/>
              <a:t>-more objective camera angle (flattering?) </a:t>
            </a:r>
          </a:p>
          <a:p>
            <a:r>
              <a:rPr lang="en-US" sz="1600"/>
              <a:t> -popular representation of supporters </a:t>
            </a:r>
            <a:endParaRPr lang="en-US" sz="1600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Strong use of connotation (Barthes) </a:t>
            </a:r>
            <a:r>
              <a:rPr lang="en-US" sz="1600"/>
              <a:t>– signs are accepted by reader &amp; producer - Presents  and children; </a:t>
            </a:r>
            <a:r>
              <a:rPr lang="en-US" sz="1600">
                <a:solidFill>
                  <a:srgbClr val="FF0000"/>
                </a:solidFill>
              </a:rPr>
              <a:t>connotes</a:t>
            </a:r>
            <a:r>
              <a:rPr lang="en-US" sz="1600"/>
              <a:t> generosity &amp; family values.</a:t>
            </a:r>
          </a:p>
          <a:p>
            <a:r>
              <a:rPr lang="en-US" sz="1600"/>
              <a:t>-Constructs a message about closeness to ordinary voters –Pro labour values accentuated by 2</a:t>
            </a:r>
            <a:r>
              <a:rPr lang="en-US" sz="1600" baseline="30000"/>
              <a:t>nd</a:t>
            </a:r>
            <a:r>
              <a:rPr lang="en-US" sz="1600"/>
              <a:t> story about schools needing repair.</a:t>
            </a:r>
          </a:p>
          <a:p>
            <a:r>
              <a:rPr lang="en-US" sz="1600"/>
              <a:t>Upbeat, less alarmist (contradicts Gerbner) </a:t>
            </a:r>
          </a:p>
          <a:p>
            <a:r>
              <a:rPr lang="en-US" sz="1600"/>
              <a:t>C&amp;Cs shape messages which appeal to a different target audience to Telegraph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72" y="220421"/>
            <a:ext cx="86480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Pre-mock exam practice</a:t>
            </a:r>
          </a:p>
          <a:p>
            <a:r>
              <a:rPr lang="en-US" dirty="0"/>
              <a:t>Qu 3 how do </a:t>
            </a:r>
            <a:r>
              <a:rPr lang="en-US" b="1" dirty="0"/>
              <a:t>economic factors </a:t>
            </a:r>
            <a:r>
              <a:rPr lang="en-US" dirty="0"/>
              <a:t>influence the </a:t>
            </a:r>
            <a:r>
              <a:rPr lang="en-US" b="1" dirty="0"/>
              <a:t>distribution and funding </a:t>
            </a:r>
            <a:r>
              <a:rPr lang="en-US" dirty="0"/>
              <a:t>of The Guardian compared to other papers  /10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Qu’s  to help your answers</a:t>
            </a:r>
          </a:p>
          <a:p>
            <a:pPr marL="342900" indent="-342900">
              <a:buAutoNum type="arabicParenR"/>
            </a:pPr>
            <a:r>
              <a:rPr lang="en-US" dirty="0"/>
              <a:t>How is the ownership of the G different?  Who owns it and what else do they own?</a:t>
            </a:r>
          </a:p>
          <a:p>
            <a:pPr marL="342900" indent="-342900">
              <a:buAutoNum type="arabicParenR"/>
            </a:pPr>
            <a:r>
              <a:rPr lang="en-US" dirty="0"/>
              <a:t>Circulation (general) </a:t>
            </a:r>
          </a:p>
          <a:p>
            <a:r>
              <a:rPr lang="en-US" dirty="0"/>
              <a:t>2) Role of advertising ?</a:t>
            </a:r>
          </a:p>
          <a:p>
            <a:r>
              <a:rPr lang="en-US" dirty="0"/>
              <a:t>3) Paywall (pay to view) or free to view?</a:t>
            </a:r>
          </a:p>
          <a:p>
            <a:r>
              <a:rPr lang="en-US" dirty="0"/>
              <a:t>4) Target audience – link to online yellow pop up; brand identity and brand loyalty?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C60FF-BD21-AD40-8EF2-54902244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7" y="5396922"/>
            <a:ext cx="6690732" cy="1461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E14FB-E346-8243-AE11-9DE78D4A6FD0}"/>
              </a:ext>
            </a:extLst>
          </p:cNvPr>
          <p:cNvSpPr txBox="1"/>
          <p:nvPr/>
        </p:nvSpPr>
        <p:spPr>
          <a:xfrm>
            <a:off x="524107" y="1315844"/>
            <a:ext cx="7638586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WRITE NOTES BASED ON YESTERDAY’S LESSON – HIGHIGHT KEY TERMS – e.g. convergence, concentration, conglomerate, circulation, migration,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‘not for profit’, cover price, ‘not for profit’, PAYWALL, immediacy, niche, reformers, fake news, bias (unbiased, impartial), brand values,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journalistic quality/independence/ integrity (=honesty)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09297F-6263-7044-9378-1FA944A96063}"/>
              </a:ext>
            </a:extLst>
          </p:cNvPr>
          <p:cNvSpPr txBox="1"/>
          <p:nvPr/>
        </p:nvSpPr>
        <p:spPr>
          <a:xfrm>
            <a:off x="524107" y="4837069"/>
            <a:ext cx="740441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prepare the same question but replace the Guardian with the Daily Mail</a:t>
            </a:r>
          </a:p>
        </p:txBody>
      </p:sp>
    </p:spTree>
    <p:extLst>
      <p:ext uri="{BB962C8B-B14F-4D97-AF65-F5344CB8AC3E}">
        <p14:creationId xmlns:p14="http://schemas.microsoft.com/office/powerpoint/2010/main" val="386806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CD4938-1BBB-FE44-B141-DD500E2A54A7}"/>
              </a:ext>
            </a:extLst>
          </p:cNvPr>
          <p:cNvSpPr txBox="1"/>
          <p:nvPr/>
        </p:nvSpPr>
        <p:spPr>
          <a:xfrm>
            <a:off x="535258" y="144966"/>
            <a:ext cx="8408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Qu 4 </a:t>
            </a:r>
          </a:p>
          <a:p>
            <a:r>
              <a:rPr lang="en-US" dirty="0"/>
              <a:t>Evaluate the usefulness of TWO the following when considering ONLINE newspaper audiences  /10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JENKINS</a:t>
            </a:r>
          </a:p>
          <a:p>
            <a:r>
              <a:rPr lang="en-US" dirty="0"/>
              <a:t>HESMONDHALGH</a:t>
            </a:r>
          </a:p>
          <a:p>
            <a:r>
              <a:rPr lang="en-US" dirty="0"/>
              <a:t>NEALE</a:t>
            </a:r>
          </a:p>
          <a:p>
            <a:r>
              <a:rPr lang="en-US" dirty="0"/>
              <a:t>BANDURA </a:t>
            </a:r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FD4F0C-7F6F-E341-87C1-39ABDC03A480}"/>
              </a:ext>
            </a:extLst>
          </p:cNvPr>
          <p:cNvSpPr/>
          <p:nvPr/>
        </p:nvSpPr>
        <p:spPr>
          <a:xfrm>
            <a:off x="289932" y="535259"/>
            <a:ext cx="8408019" cy="288816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985</Words>
  <Application>Microsoft Macintosh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Paper One  pre-mock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Meier</dc:creator>
  <cp:lastModifiedBy>Microsoft Office User</cp:lastModifiedBy>
  <cp:revision>34</cp:revision>
  <cp:lastPrinted>2019-12-13T07:48:45Z</cp:lastPrinted>
  <dcterms:created xsi:type="dcterms:W3CDTF">2019-12-09T14:45:24Z</dcterms:created>
  <dcterms:modified xsi:type="dcterms:W3CDTF">2019-12-17T12:57:39Z</dcterms:modified>
</cp:coreProperties>
</file>