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6" r:id="rId3"/>
    <p:sldId id="259" r:id="rId4"/>
    <p:sldId id="257" r:id="rId5"/>
    <p:sldId id="271" r:id="rId6"/>
    <p:sldId id="263" r:id="rId7"/>
    <p:sldId id="262" r:id="rId8"/>
    <p:sldId id="258" r:id="rId9"/>
    <p:sldId id="265" r:id="rId10"/>
    <p:sldId id="266" r:id="rId11"/>
    <p:sldId id="260" r:id="rId12"/>
    <p:sldId id="267" r:id="rId13"/>
    <p:sldId id="268" r:id="rId14"/>
    <p:sldId id="261"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3"/>
    <p:restoredTop sz="94603"/>
  </p:normalViewPr>
  <p:slideViewPr>
    <p:cSldViewPr snapToGrid="0" snapToObjects="1">
      <p:cViewPr varScale="1">
        <p:scale>
          <a:sx n="102" d="100"/>
          <a:sy n="102" d="100"/>
        </p:scale>
        <p:origin x="9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21AC17-E803-074F-BB03-916028EF706D}" type="datetimeFigureOut">
              <a:rPr lang="en-US" smtClean="0"/>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106891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1AC17-E803-074F-BB03-916028EF706D}" type="datetimeFigureOut">
              <a:rPr lang="en-US" smtClean="0"/>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24594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1AC17-E803-074F-BB03-916028EF706D}" type="datetimeFigureOut">
              <a:rPr lang="en-US" smtClean="0"/>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17644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1AC17-E803-074F-BB03-916028EF706D}" type="datetimeFigureOut">
              <a:rPr lang="en-US" smtClean="0"/>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159025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21AC17-E803-074F-BB03-916028EF706D}" type="datetimeFigureOut">
              <a:rPr lang="en-US" smtClean="0"/>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194936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21AC17-E803-074F-BB03-916028EF706D}" type="datetimeFigureOut">
              <a:rPr lang="en-US" smtClean="0"/>
              <a:t>3/12/19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89266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21AC17-E803-074F-BB03-916028EF706D}" type="datetimeFigureOut">
              <a:rPr lang="en-US" smtClean="0"/>
              <a:t>3/12/19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70650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21AC17-E803-074F-BB03-916028EF706D}" type="datetimeFigureOut">
              <a:rPr lang="en-US" smtClean="0"/>
              <a:t>3/12/19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74554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1AC17-E803-074F-BB03-916028EF706D}" type="datetimeFigureOut">
              <a:rPr lang="en-US" smtClean="0"/>
              <a:t>3/12/19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191152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21AC17-E803-074F-BB03-916028EF706D}" type="datetimeFigureOut">
              <a:rPr lang="en-US" smtClean="0"/>
              <a:t>3/12/19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56467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21AC17-E803-074F-BB03-916028EF706D}" type="datetimeFigureOut">
              <a:rPr lang="en-US" smtClean="0"/>
              <a:t>3/12/19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65E3-EC69-9E43-9446-CDA13F3C71ED}" type="slidenum">
              <a:rPr lang="en-US" smtClean="0"/>
              <a:t>‹#›</a:t>
            </a:fld>
            <a:endParaRPr lang="en-US"/>
          </a:p>
        </p:txBody>
      </p:sp>
    </p:spTree>
    <p:extLst>
      <p:ext uri="{BB962C8B-B14F-4D97-AF65-F5344CB8AC3E}">
        <p14:creationId xmlns:p14="http://schemas.microsoft.com/office/powerpoint/2010/main" val="77751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1AC17-E803-074F-BB03-916028EF706D}" type="datetimeFigureOut">
              <a:rPr lang="en-US" smtClean="0"/>
              <a:t>3/12/19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165E3-EC69-9E43-9446-CDA13F3C71ED}" type="slidenum">
              <a:rPr lang="en-US" smtClean="0"/>
              <a:t>‹#›</a:t>
            </a:fld>
            <a:endParaRPr lang="en-US"/>
          </a:p>
        </p:txBody>
      </p:sp>
    </p:spTree>
    <p:extLst>
      <p:ext uri="{BB962C8B-B14F-4D97-AF65-F5344CB8AC3E}">
        <p14:creationId xmlns:p14="http://schemas.microsoft.com/office/powerpoint/2010/main" val="1303605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gUtfBmw86Y" TargetMode="External"/><Relationship Id="rId2" Type="http://schemas.openxmlformats.org/officeDocument/2006/relationships/hyperlink" Target="https://www.youtube.com/watch?v=MmB9b5njVbA" TargetMode="External"/><Relationship Id="rId1" Type="http://schemas.openxmlformats.org/officeDocument/2006/relationships/slideLayout" Target="../slideLayouts/slideLayout2.xml"/><Relationship Id="rId4" Type="http://schemas.openxmlformats.org/officeDocument/2006/relationships/hyperlink" Target="https://www.youtube.com/watch?v=RjQ6ZtyXoA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ookshop.theguardian.com/boy-made-of-blocks-473057.html" TargetMode="External"/><Relationship Id="rId2" Type="http://schemas.openxmlformats.org/officeDocument/2006/relationships/hyperlink" Target="https://www.standard.co.uk/stayingin/tech-gaming/london-s-video-game-development-scene-is-thriving-from-aaa-blockbusters-to-indie-mobile-games-a3469751.html" TargetMode="External"/><Relationship Id="rId1" Type="http://schemas.openxmlformats.org/officeDocument/2006/relationships/slideLayout" Target="../slideLayouts/slideLayout2.xml"/><Relationship Id="rId4" Type="http://schemas.openxmlformats.org/officeDocument/2006/relationships/hyperlink" Target="https://www.theguardian.com/technology/2017/feb/08/meet-the-blockheads-a-rare-glimpse-inside-minecrafts-h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5.tiff"/><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inecraft.net/en-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1370" y="651911"/>
            <a:ext cx="8946834" cy="5032594"/>
          </a:xfrm>
          <a:prstGeom prst="rect">
            <a:avLst/>
          </a:prstGeom>
        </p:spPr>
      </p:pic>
    </p:spTree>
    <p:extLst>
      <p:ext uri="{BB962C8B-B14F-4D97-AF65-F5344CB8AC3E}">
        <p14:creationId xmlns:p14="http://schemas.microsoft.com/office/powerpoint/2010/main" val="1359895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9216" y="1039660"/>
            <a:ext cx="8129392" cy="5078313"/>
          </a:xfrm>
          <a:prstGeom prst="rect">
            <a:avLst/>
          </a:prstGeom>
          <a:noFill/>
        </p:spPr>
        <p:txBody>
          <a:bodyPr wrap="square" rtlCol="0">
            <a:spAutoFit/>
          </a:bodyPr>
          <a:lstStyle/>
          <a:p>
            <a:pPr lvl="0"/>
            <a:r>
              <a:rPr lang="en-GB" b="1" dirty="0"/>
              <a:t>Part A</a:t>
            </a:r>
          </a:p>
          <a:p>
            <a:pPr lvl="0"/>
            <a:r>
              <a:rPr lang="en-GB" b="1" dirty="0"/>
              <a:t> For each trailer, list at least 5  key codes &amp; conventions. You must mention representations, audience, narrative, genre </a:t>
            </a:r>
          </a:p>
          <a:p>
            <a:r>
              <a:rPr lang="en-GB" b="1" dirty="0"/>
              <a:t> </a:t>
            </a:r>
          </a:p>
          <a:p>
            <a:r>
              <a:rPr lang="en-GB" b="1" dirty="0"/>
              <a:t>Minecraft. </a:t>
            </a:r>
            <a:r>
              <a:rPr lang="en-GB" b="1" dirty="0">
                <a:hlinkClick r:id="rId2"/>
              </a:rPr>
              <a:t>https://www.youtube.com/watch?v=MmB9b5njVbA</a:t>
            </a:r>
            <a:endParaRPr lang="en-GB" b="1" dirty="0"/>
          </a:p>
          <a:p>
            <a:endParaRPr lang="en-GB" b="1" dirty="0"/>
          </a:p>
          <a:p>
            <a:r>
              <a:rPr lang="en-GB" b="1" dirty="0"/>
              <a:t> </a:t>
            </a:r>
          </a:p>
          <a:p>
            <a:r>
              <a:rPr lang="en-GB" b="1" dirty="0" err="1"/>
              <a:t>Fortnite</a:t>
            </a:r>
            <a:r>
              <a:rPr lang="en-GB" b="1" dirty="0"/>
              <a:t> </a:t>
            </a:r>
            <a:r>
              <a:rPr lang="en-GB" b="1" dirty="0">
                <a:hlinkClick r:id="rId3"/>
              </a:rPr>
              <a:t>https://www.youtube.com/watch?v=2gUtfBmw86Y</a:t>
            </a:r>
            <a:endParaRPr lang="en-GB" b="1" dirty="0"/>
          </a:p>
          <a:p>
            <a:endParaRPr lang="en-GB" b="1" dirty="0"/>
          </a:p>
          <a:p>
            <a:r>
              <a:rPr lang="en-GB" b="1" dirty="0"/>
              <a:t> </a:t>
            </a:r>
          </a:p>
          <a:p>
            <a:r>
              <a:rPr lang="en-GB" b="1" dirty="0"/>
              <a:t>Assassin’s Creed </a:t>
            </a:r>
            <a:r>
              <a:rPr lang="en-GB" b="1" dirty="0">
                <a:hlinkClick r:id="rId4"/>
              </a:rPr>
              <a:t>https://www.youtube.com/watch?v=RjQ6ZtyXoA0</a:t>
            </a:r>
            <a:endParaRPr lang="en-GB" b="1" dirty="0"/>
          </a:p>
          <a:p>
            <a:endParaRPr lang="en-GB" b="1" dirty="0"/>
          </a:p>
          <a:p>
            <a:r>
              <a:rPr lang="en-GB" b="1" dirty="0"/>
              <a:t> </a:t>
            </a:r>
          </a:p>
          <a:p>
            <a:r>
              <a:rPr lang="en-GB" b="1" dirty="0"/>
              <a:t>  </a:t>
            </a:r>
          </a:p>
          <a:p>
            <a:r>
              <a:rPr lang="en-GB" b="1" dirty="0"/>
              <a:t>Part B)</a:t>
            </a:r>
          </a:p>
          <a:p>
            <a:r>
              <a:rPr lang="en-GB" b="1" dirty="0"/>
              <a:t> What codes and conventions make the Minecraft trailer different from the others? Why is this the case? Mention economic and social factors  (‘contexts’)</a:t>
            </a:r>
          </a:p>
          <a:p>
            <a:endParaRPr lang="en-US" dirty="0"/>
          </a:p>
        </p:txBody>
      </p:sp>
      <p:sp>
        <p:nvSpPr>
          <p:cNvPr id="5" name="TextBox 4"/>
          <p:cNvSpPr txBox="1"/>
          <p:nvPr/>
        </p:nvSpPr>
        <p:spPr>
          <a:xfrm>
            <a:off x="2906038" y="250521"/>
            <a:ext cx="4797469" cy="369332"/>
          </a:xfrm>
          <a:prstGeom prst="rect">
            <a:avLst/>
          </a:prstGeom>
          <a:noFill/>
        </p:spPr>
        <p:txBody>
          <a:bodyPr wrap="square" rtlCol="0">
            <a:spAutoFit/>
          </a:bodyPr>
          <a:lstStyle/>
          <a:p>
            <a:r>
              <a:rPr lang="en-US" dirty="0"/>
              <a:t>TRAILER COMPARISON ACTIVITY</a:t>
            </a:r>
          </a:p>
        </p:txBody>
      </p:sp>
    </p:spTree>
    <p:extLst>
      <p:ext uri="{BB962C8B-B14F-4D97-AF65-F5344CB8AC3E}">
        <p14:creationId xmlns:p14="http://schemas.microsoft.com/office/powerpoint/2010/main" val="210094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901" y="270303"/>
            <a:ext cx="6612556" cy="2862322"/>
          </a:xfrm>
          <a:prstGeom prst="rect">
            <a:avLst/>
          </a:prstGeom>
          <a:noFill/>
        </p:spPr>
        <p:txBody>
          <a:bodyPr wrap="square" rtlCol="0">
            <a:spAutoFit/>
          </a:bodyPr>
          <a:lstStyle/>
          <a:p>
            <a:r>
              <a:rPr lang="en-US" dirty="0"/>
              <a:t>Read this article from the evening standard Feb 17 about the UK’s thriving video games industry. Make notes about the reasons for its success and be prepared to argue the case for UK industry.</a:t>
            </a:r>
          </a:p>
          <a:p>
            <a:endParaRPr lang="en-US" dirty="0"/>
          </a:p>
          <a:p>
            <a:r>
              <a:rPr lang="en-US" dirty="0"/>
              <a:t>Google:  evening standard + London’s Video game scene is thriving</a:t>
            </a:r>
          </a:p>
          <a:p>
            <a:r>
              <a:rPr lang="en-US" dirty="0"/>
              <a:t>Or click below:</a:t>
            </a:r>
          </a:p>
          <a:p>
            <a:r>
              <a:rPr lang="en-US" dirty="0">
                <a:hlinkClick r:id="rId2"/>
              </a:rPr>
              <a:t>https://www.standard.co.uk/stayingin/tech-gaming/london-s-video-game-development-scene-is-thriving-from-aaa-blockbusters-to-indie-mobile-games-a3469751.html</a:t>
            </a:r>
            <a:endParaRPr lang="en-US" dirty="0"/>
          </a:p>
          <a:p>
            <a:endParaRPr lang="en-US" dirty="0"/>
          </a:p>
        </p:txBody>
      </p:sp>
      <p:sp>
        <p:nvSpPr>
          <p:cNvPr id="2" name="TextBox 1"/>
          <p:cNvSpPr txBox="1"/>
          <p:nvPr/>
        </p:nvSpPr>
        <p:spPr>
          <a:xfrm>
            <a:off x="8244591" y="4886793"/>
            <a:ext cx="3372787" cy="1477328"/>
          </a:xfrm>
          <a:prstGeom prst="rect">
            <a:avLst/>
          </a:prstGeom>
          <a:noFill/>
        </p:spPr>
        <p:txBody>
          <a:bodyPr wrap="square" rtlCol="0">
            <a:spAutoFit/>
          </a:bodyPr>
          <a:lstStyle/>
          <a:p>
            <a:r>
              <a:rPr lang="en-GB" dirty="0"/>
              <a:t>• A Boy Made of Blocks by Keith Stuart is published by Sphere at £7.99. Buy it for £6.79 at </a:t>
            </a:r>
            <a:r>
              <a:rPr lang="en-GB" dirty="0">
                <a:hlinkClick r:id="rId3"/>
              </a:rPr>
              <a:t>bookshop.theguardian.com</a:t>
            </a:r>
            <a:endParaRPr lang="en-GB" dirty="0"/>
          </a:p>
          <a:p>
            <a:endParaRPr lang="en-US" dirty="0"/>
          </a:p>
        </p:txBody>
      </p:sp>
      <p:sp>
        <p:nvSpPr>
          <p:cNvPr id="3" name="TextBox 2"/>
          <p:cNvSpPr txBox="1"/>
          <p:nvPr/>
        </p:nvSpPr>
        <p:spPr>
          <a:xfrm>
            <a:off x="1349115" y="4721902"/>
            <a:ext cx="5781342" cy="1477328"/>
          </a:xfrm>
          <a:prstGeom prst="rect">
            <a:avLst/>
          </a:prstGeom>
          <a:noFill/>
        </p:spPr>
        <p:txBody>
          <a:bodyPr wrap="square" rtlCol="0">
            <a:spAutoFit/>
          </a:bodyPr>
          <a:lstStyle/>
          <a:p>
            <a:r>
              <a:rPr lang="en-US" dirty="0"/>
              <a:t>Guardian article </a:t>
            </a:r>
            <a:r>
              <a:rPr lang="mr-IN" dirty="0"/>
              <a:t>–</a:t>
            </a:r>
            <a:r>
              <a:rPr lang="en-US" dirty="0"/>
              <a:t> meet the blockheads</a:t>
            </a:r>
          </a:p>
          <a:p>
            <a:r>
              <a:rPr lang="en-GB" u="sng" dirty="0">
                <a:hlinkClick r:id="rId4"/>
              </a:rPr>
              <a:t>https://www.theguardian.com/technology/2017/feb/08/meet-the-blockheads-a-rare-glimpse-inside-minecrafts-hq</a:t>
            </a:r>
            <a:endParaRPr lang="en-GB" dirty="0"/>
          </a:p>
          <a:p>
            <a:r>
              <a:rPr lang="en-GB" dirty="0"/>
              <a:t>Media Guardian  Keith Stuart Feb 2017</a:t>
            </a:r>
          </a:p>
          <a:p>
            <a:endParaRPr lang="en-US" dirty="0"/>
          </a:p>
        </p:txBody>
      </p:sp>
      <p:sp>
        <p:nvSpPr>
          <p:cNvPr id="5" name="Rounded Rectangle 4"/>
          <p:cNvSpPr/>
          <p:nvPr/>
        </p:nvSpPr>
        <p:spPr>
          <a:xfrm>
            <a:off x="142875" y="142875"/>
            <a:ext cx="11957267" cy="65293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61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BC2872-FA19-3C4E-BF6F-841E4A1C0CD0}"/>
              </a:ext>
            </a:extLst>
          </p:cNvPr>
          <p:cNvSpPr txBox="1"/>
          <p:nvPr/>
        </p:nvSpPr>
        <p:spPr>
          <a:xfrm>
            <a:off x="2404882" y="88820"/>
            <a:ext cx="6563639" cy="646331"/>
          </a:xfrm>
          <a:prstGeom prst="rect">
            <a:avLst/>
          </a:prstGeom>
          <a:noFill/>
        </p:spPr>
        <p:txBody>
          <a:bodyPr wrap="square" rtlCol="0">
            <a:spAutoFit/>
          </a:bodyPr>
          <a:lstStyle/>
          <a:p>
            <a:r>
              <a:rPr lang="en-US" b="1" dirty="0"/>
              <a:t>Importance of London as a powerhouse for the games industry – summary of Evening Standard article. </a:t>
            </a:r>
          </a:p>
        </p:txBody>
      </p:sp>
      <p:sp>
        <p:nvSpPr>
          <p:cNvPr id="5" name="TextBox 4">
            <a:extLst>
              <a:ext uri="{FF2B5EF4-FFF2-40B4-BE49-F238E27FC236}">
                <a16:creationId xmlns:a16="http://schemas.microsoft.com/office/drawing/2014/main" id="{7FA26975-F88A-1F46-980B-012D5703D047}"/>
              </a:ext>
            </a:extLst>
          </p:cNvPr>
          <p:cNvSpPr txBox="1"/>
          <p:nvPr/>
        </p:nvSpPr>
        <p:spPr>
          <a:xfrm>
            <a:off x="1027929" y="583413"/>
            <a:ext cx="10136064" cy="6463308"/>
          </a:xfrm>
          <a:prstGeom prst="rect">
            <a:avLst/>
          </a:prstGeom>
          <a:noFill/>
        </p:spPr>
        <p:txBody>
          <a:bodyPr wrap="square" rtlCol="0">
            <a:spAutoFit/>
          </a:bodyPr>
          <a:lstStyle/>
          <a:p>
            <a:r>
              <a:rPr lang="en-US" b="1" dirty="0"/>
              <a:t>1) Facts</a:t>
            </a:r>
          </a:p>
          <a:p>
            <a:r>
              <a:rPr lang="en-US" dirty="0"/>
              <a:t>500+ games cos based in London</a:t>
            </a:r>
          </a:p>
          <a:p>
            <a:r>
              <a:rPr lang="en-US" dirty="0"/>
              <a:t>Industry 4.2b £ to </a:t>
            </a:r>
            <a:r>
              <a:rPr lang="en-US" dirty="0" err="1"/>
              <a:t>Uk</a:t>
            </a:r>
            <a:r>
              <a:rPr lang="en-US" dirty="0"/>
              <a:t> economy. Monument Valley is an example of an award-winning game produced by a small independent company, </a:t>
            </a:r>
          </a:p>
          <a:p>
            <a:r>
              <a:rPr lang="en-US" dirty="0"/>
              <a:t>Commercially more important than TV film fashion &amp; music</a:t>
            </a:r>
          </a:p>
          <a:p>
            <a:r>
              <a:rPr lang="en-US" dirty="0"/>
              <a:t>U16s now spending more time gaming than watching TV</a:t>
            </a:r>
          </a:p>
          <a:p>
            <a:r>
              <a:rPr lang="en-US" dirty="0"/>
              <a:t>London hosting games conventions </a:t>
            </a:r>
            <a:r>
              <a:rPr lang="en-US" dirty="0" err="1"/>
              <a:t>e.g</a:t>
            </a:r>
            <a:r>
              <a:rPr lang="en-US" dirty="0"/>
              <a:t> London Games festival competing with global events such </a:t>
            </a:r>
            <a:r>
              <a:rPr lang="en-US" dirty="0" err="1"/>
              <a:t>Gamescon</a:t>
            </a:r>
            <a:endParaRPr lang="en-US" dirty="0"/>
          </a:p>
          <a:p>
            <a:r>
              <a:rPr lang="en-US" dirty="0"/>
              <a:t>Cinemas are starting to show live computer games being played by experts (like Wimbledon) </a:t>
            </a:r>
          </a:p>
          <a:p>
            <a:endParaRPr lang="en-US" dirty="0"/>
          </a:p>
          <a:p>
            <a:r>
              <a:rPr lang="en-US" dirty="0"/>
              <a:t>2) What factors have helped to make London so important in video games production? </a:t>
            </a:r>
          </a:p>
          <a:p>
            <a:pPr marL="285750" indent="-285750">
              <a:buFont typeface="Arial" panose="020B0604020202020204" pitchFamily="34" charset="0"/>
              <a:buChar char="•"/>
            </a:pPr>
            <a:r>
              <a:rPr lang="en-US" dirty="0"/>
              <a:t>Tax breaks for companies (</a:t>
            </a:r>
            <a:r>
              <a:rPr lang="en-US" dirty="0" err="1"/>
              <a:t>gvt</a:t>
            </a:r>
            <a:r>
              <a:rPr lang="en-US" dirty="0"/>
              <a:t> help/ subsidies)</a:t>
            </a:r>
          </a:p>
          <a:p>
            <a:pPr marL="285750" indent="-285750">
              <a:buFont typeface="Arial" panose="020B0604020202020204" pitchFamily="34" charset="0"/>
              <a:buChar char="•"/>
            </a:pPr>
            <a:r>
              <a:rPr lang="en-US" dirty="0"/>
              <a:t>London’s multi-cultural, international character – young talent from all over the world – aware of what makes viral content (despite concerns about Brexit, the industry is optimistic about continuing to attract the best from all over the world). </a:t>
            </a:r>
            <a:r>
              <a:rPr lang="en-US" b="1" dirty="0"/>
              <a:t>Production</a:t>
            </a:r>
            <a:r>
              <a:rPr lang="en-US" dirty="0"/>
              <a:t> is helped by this pool of worldwide talent</a:t>
            </a:r>
          </a:p>
          <a:p>
            <a:pPr marL="285750" indent="-285750">
              <a:buFont typeface="Arial" panose="020B0604020202020204" pitchFamily="34" charset="0"/>
              <a:buChar char="•"/>
            </a:pPr>
            <a:r>
              <a:rPr lang="en-US" dirty="0"/>
              <a:t>Smartphones have hugely helped the growth of  mobile gaming. </a:t>
            </a:r>
            <a:r>
              <a:rPr lang="en-US" b="1" dirty="0"/>
              <a:t>Distribution</a:t>
            </a:r>
            <a:r>
              <a:rPr lang="en-US" dirty="0"/>
              <a:t> is helped by the ease of downloading games. </a:t>
            </a:r>
            <a:r>
              <a:rPr lang="en-US" dirty="0" err="1"/>
              <a:t>Pokemon</a:t>
            </a:r>
            <a:r>
              <a:rPr lang="en-US" dirty="0"/>
              <a:t> Go is an example of the type of game that successful producers want to produce. </a:t>
            </a:r>
          </a:p>
          <a:p>
            <a:pPr marL="285750" indent="-285750">
              <a:buFont typeface="Arial" panose="020B0604020202020204" pitchFamily="34" charset="0"/>
              <a:buChar char="•"/>
            </a:pPr>
            <a:r>
              <a:rPr lang="en-US" dirty="0"/>
              <a:t>The best money-making (</a:t>
            </a:r>
            <a:r>
              <a:rPr lang="en-US" b="1" dirty="0"/>
              <a:t>AAA games) </a:t>
            </a:r>
            <a:r>
              <a:rPr lang="en-US" dirty="0"/>
              <a:t>games are produced for the major platforms PC, Xbox and </a:t>
            </a:r>
            <a:r>
              <a:rPr lang="en-US" dirty="0" err="1"/>
              <a:t>Playstation</a:t>
            </a:r>
            <a:endParaRPr lang="en-US" dirty="0"/>
          </a:p>
          <a:p>
            <a:pPr marL="285750" indent="-285750">
              <a:buFont typeface="Arial" panose="020B0604020202020204" pitchFamily="34" charset="0"/>
              <a:buChar char="•"/>
            </a:pPr>
            <a:r>
              <a:rPr lang="en-US" dirty="0"/>
              <a:t>London provides a home for large and smaller production companies</a:t>
            </a:r>
          </a:p>
          <a:p>
            <a:pPr marL="285750" indent="-285750">
              <a:buFont typeface="Arial" panose="020B0604020202020204" pitchFamily="34" charset="0"/>
              <a:buChar char="•"/>
            </a:pPr>
            <a:r>
              <a:rPr lang="en-US" dirty="0"/>
              <a:t>Crowdsourcing (money given by ordinary users) helps to kickstart new games. </a:t>
            </a:r>
          </a:p>
          <a:p>
            <a:pPr marL="285750" indent="-285750">
              <a:buFont typeface="Arial" panose="020B0604020202020204" pitchFamily="34" charset="0"/>
              <a:buChar char="•"/>
            </a:pPr>
            <a:r>
              <a:rPr lang="en-US" dirty="0"/>
              <a:t>The success of the </a:t>
            </a:r>
            <a:r>
              <a:rPr lang="en-US" dirty="0" err="1"/>
              <a:t>Uk’s</a:t>
            </a:r>
            <a:r>
              <a:rPr lang="en-US" dirty="0"/>
              <a:t> music industry is now being used by the games industry. </a:t>
            </a:r>
          </a:p>
        </p:txBody>
      </p:sp>
    </p:spTree>
    <p:extLst>
      <p:ext uri="{BB962C8B-B14F-4D97-AF65-F5344CB8AC3E}">
        <p14:creationId xmlns:p14="http://schemas.microsoft.com/office/powerpoint/2010/main" val="354673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4FAF1A-1056-6243-A7AB-D19E21324B84}"/>
              </a:ext>
            </a:extLst>
          </p:cNvPr>
          <p:cNvSpPr txBox="1"/>
          <p:nvPr/>
        </p:nvSpPr>
        <p:spPr>
          <a:xfrm>
            <a:off x="1180408" y="831273"/>
            <a:ext cx="7257011" cy="4801314"/>
          </a:xfrm>
          <a:prstGeom prst="rect">
            <a:avLst/>
          </a:prstGeom>
          <a:noFill/>
        </p:spPr>
        <p:txBody>
          <a:bodyPr wrap="square" rtlCol="0">
            <a:spAutoFit/>
          </a:bodyPr>
          <a:lstStyle/>
          <a:p>
            <a:r>
              <a:rPr lang="en-US" b="1" dirty="0"/>
              <a:t>UK as a major  hub for the games industry - Connection with Minecraft?</a:t>
            </a:r>
          </a:p>
          <a:p>
            <a:endParaRPr lang="en-US" b="1" dirty="0"/>
          </a:p>
          <a:p>
            <a:r>
              <a:rPr lang="en-US" dirty="0"/>
              <a:t>Minecraft started as a small, non-commercial game</a:t>
            </a:r>
          </a:p>
          <a:p>
            <a:r>
              <a:rPr lang="en-US" dirty="0"/>
              <a:t>It was produced by an independent company, not a  large conglomerate (although Microsoft later took it over in 2014)</a:t>
            </a:r>
          </a:p>
          <a:p>
            <a:endParaRPr lang="en-US" dirty="0"/>
          </a:p>
          <a:p>
            <a:r>
              <a:rPr lang="en-US" dirty="0"/>
              <a:t>This success show how a small unsophisticated game can become a worldwide commercial success. Started off as niche and quickly became a viral mainstream hit.</a:t>
            </a:r>
          </a:p>
          <a:p>
            <a:endParaRPr lang="en-US" dirty="0"/>
          </a:p>
          <a:p>
            <a:r>
              <a:rPr lang="en-US" dirty="0"/>
              <a:t>This is the type of success that the games industry is able to produce (unlike the film industry which requires huge production and distribution budgets.)</a:t>
            </a:r>
          </a:p>
          <a:p>
            <a:endParaRPr lang="en-US" dirty="0"/>
          </a:p>
          <a:p>
            <a:r>
              <a:rPr lang="en-US" dirty="0"/>
              <a:t>Digital convergence (the use of different types of platforms) has meant that it is now much easier for producers to get their games into a global market.</a:t>
            </a:r>
          </a:p>
          <a:p>
            <a:endParaRPr lang="en-US" dirty="0"/>
          </a:p>
          <a:p>
            <a:endParaRPr lang="en-US" dirty="0"/>
          </a:p>
        </p:txBody>
      </p:sp>
    </p:spTree>
    <p:extLst>
      <p:ext uri="{BB962C8B-B14F-4D97-AF65-F5344CB8AC3E}">
        <p14:creationId xmlns:p14="http://schemas.microsoft.com/office/powerpoint/2010/main" val="179048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6171" y="280657"/>
            <a:ext cx="4988459" cy="7571303"/>
          </a:xfrm>
          <a:prstGeom prst="rect">
            <a:avLst/>
          </a:prstGeom>
          <a:noFill/>
        </p:spPr>
        <p:txBody>
          <a:bodyPr wrap="square" rtlCol="0">
            <a:spAutoFit/>
          </a:bodyPr>
          <a:lstStyle/>
          <a:p>
            <a:r>
              <a:rPr lang="en-GB" dirty="0"/>
              <a:t>Minecraft  - A-Level concepts and theory</a:t>
            </a:r>
          </a:p>
          <a:p>
            <a:r>
              <a:rPr lang="en-GB" dirty="0"/>
              <a:t> </a:t>
            </a:r>
          </a:p>
          <a:p>
            <a:pPr lvl="0"/>
            <a:r>
              <a:rPr lang="en-GB" b="1" dirty="0"/>
              <a:t>1) How was it different from other games in terms of development and marketing?</a:t>
            </a:r>
            <a:endParaRPr lang="en-GB" dirty="0"/>
          </a:p>
          <a:p>
            <a:r>
              <a:rPr lang="en-GB" dirty="0"/>
              <a:t> </a:t>
            </a:r>
          </a:p>
          <a:p>
            <a:pPr lvl="0"/>
            <a:r>
              <a:rPr lang="en-GB" b="1" dirty="0"/>
              <a:t>2) Comment on links with Clay </a:t>
            </a:r>
            <a:r>
              <a:rPr lang="en-GB" b="1" dirty="0" err="1"/>
              <a:t>Shirky’s</a:t>
            </a:r>
            <a:r>
              <a:rPr lang="en-GB" b="1" dirty="0"/>
              <a:t> ideas on audiences as active participatory creators </a:t>
            </a:r>
            <a:endParaRPr lang="en-GB" dirty="0"/>
          </a:p>
          <a:p>
            <a:r>
              <a:rPr lang="en-GB" dirty="0"/>
              <a:t> </a:t>
            </a:r>
          </a:p>
          <a:p>
            <a:r>
              <a:rPr lang="en-GB" dirty="0"/>
              <a:t> </a:t>
            </a:r>
          </a:p>
          <a:p>
            <a:pPr lvl="0"/>
            <a:r>
              <a:rPr lang="en-GB" b="1" dirty="0"/>
              <a:t>3) In what ways does it illustrate the idea of a shrinking technological world as ‘Global village’ (Marshall McLuhan)?</a:t>
            </a:r>
          </a:p>
          <a:p>
            <a:r>
              <a:rPr lang="en-GB" dirty="0"/>
              <a:t> </a:t>
            </a:r>
          </a:p>
          <a:p>
            <a:r>
              <a:rPr lang="en-GB" dirty="0"/>
              <a:t> </a:t>
            </a:r>
          </a:p>
          <a:p>
            <a:r>
              <a:rPr lang="en-GB" b="1" dirty="0"/>
              <a:t> 4) Explain ‘digital convergence’ and how this concept applies to Minecraft</a:t>
            </a:r>
          </a:p>
          <a:p>
            <a:r>
              <a:rPr lang="en-GB" dirty="0"/>
              <a:t> </a:t>
            </a:r>
          </a:p>
          <a:p>
            <a:r>
              <a:rPr lang="en-GB" dirty="0"/>
              <a:t> </a:t>
            </a:r>
          </a:p>
          <a:p>
            <a:pPr lvl="0"/>
            <a:r>
              <a:rPr lang="en-GB" b="1" dirty="0"/>
              <a:t> 5) Who owns Minecraft?  Who makes money out of it? What does this say about media industries and the power balance between audiences and conglomerates.</a:t>
            </a:r>
          </a:p>
          <a:p>
            <a:endParaRPr lang="en-GB" dirty="0"/>
          </a:p>
          <a:p>
            <a:r>
              <a:rPr lang="en-GB" dirty="0"/>
              <a:t> </a:t>
            </a:r>
          </a:p>
          <a:p>
            <a:r>
              <a:rPr lang="en-GB" dirty="0"/>
              <a:t> </a:t>
            </a:r>
          </a:p>
          <a:p>
            <a:r>
              <a:rPr lang="en-GB" dirty="0"/>
              <a:t> </a:t>
            </a:r>
          </a:p>
          <a:p>
            <a:endParaRPr lang="en-US" dirty="0"/>
          </a:p>
        </p:txBody>
      </p:sp>
      <p:sp>
        <p:nvSpPr>
          <p:cNvPr id="6" name="Rectangle 5"/>
          <p:cNvSpPr/>
          <p:nvPr/>
        </p:nvSpPr>
        <p:spPr>
          <a:xfrm>
            <a:off x="6201934" y="683599"/>
            <a:ext cx="5390904" cy="1754326"/>
          </a:xfrm>
          <a:prstGeom prst="rect">
            <a:avLst/>
          </a:prstGeom>
          <a:ln>
            <a:solidFill>
              <a:schemeClr val="accent1"/>
            </a:solidFill>
          </a:ln>
        </p:spPr>
        <p:txBody>
          <a:bodyPr wrap="square">
            <a:spAutoFit/>
          </a:bodyPr>
          <a:lstStyle/>
          <a:p>
            <a:r>
              <a:rPr lang="en-GB" dirty="0"/>
              <a:t>Essay A</a:t>
            </a:r>
          </a:p>
          <a:p>
            <a:r>
              <a:rPr lang="en-GB" dirty="0"/>
              <a:t> </a:t>
            </a:r>
          </a:p>
          <a:p>
            <a:r>
              <a:rPr lang="en-GB" dirty="0"/>
              <a:t>What factors are important in the production, distribution and consumption of video games? Refer mainly to Minecraft in your answer.</a:t>
            </a:r>
          </a:p>
          <a:p>
            <a:r>
              <a:rPr lang="en-GB" dirty="0"/>
              <a:t>(15 marks)</a:t>
            </a:r>
          </a:p>
        </p:txBody>
      </p:sp>
      <p:sp>
        <p:nvSpPr>
          <p:cNvPr id="2" name="Rounded Rectangle 1"/>
          <p:cNvSpPr/>
          <p:nvPr/>
        </p:nvSpPr>
        <p:spPr>
          <a:xfrm>
            <a:off x="325677" y="187890"/>
            <a:ext cx="11774465" cy="640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E7B4AB3-09A6-214D-8F23-88A9BD81E626}"/>
              </a:ext>
            </a:extLst>
          </p:cNvPr>
          <p:cNvSpPr txBox="1"/>
          <p:nvPr/>
        </p:nvSpPr>
        <p:spPr>
          <a:xfrm>
            <a:off x="6338170" y="3093929"/>
            <a:ext cx="4734838" cy="1477328"/>
          </a:xfrm>
          <a:prstGeom prst="rect">
            <a:avLst/>
          </a:prstGeom>
          <a:noFill/>
          <a:ln>
            <a:solidFill>
              <a:schemeClr val="accent1"/>
            </a:solidFill>
          </a:ln>
        </p:spPr>
        <p:txBody>
          <a:bodyPr wrap="square" rtlCol="0">
            <a:spAutoFit/>
          </a:bodyPr>
          <a:lstStyle/>
          <a:p>
            <a:r>
              <a:rPr lang="en-US" dirty="0"/>
              <a:t>Essay B</a:t>
            </a:r>
          </a:p>
          <a:p>
            <a:r>
              <a:rPr lang="en-GB" b="1" dirty="0"/>
              <a:t>Explain the impact of digitally convergent media platforms on video game production, distribution and consumption. Refer to Minecraft to support your answer. (15 marks)</a:t>
            </a:r>
            <a:endParaRPr lang="en-US" dirty="0"/>
          </a:p>
        </p:txBody>
      </p:sp>
    </p:spTree>
    <p:extLst>
      <p:ext uri="{BB962C8B-B14F-4D97-AF65-F5344CB8AC3E}">
        <p14:creationId xmlns:p14="http://schemas.microsoft.com/office/powerpoint/2010/main" val="2096354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BE2ED3F-A900-5F46-A7F6-DF87A15ECC12}"/>
              </a:ext>
            </a:extLst>
          </p:cNvPr>
          <p:cNvSpPr/>
          <p:nvPr/>
        </p:nvSpPr>
        <p:spPr>
          <a:xfrm>
            <a:off x="2267211" y="713984"/>
            <a:ext cx="7365304" cy="1603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E5A8C7A-71A8-EA4C-80C1-2BF6D11F935B}"/>
              </a:ext>
            </a:extLst>
          </p:cNvPr>
          <p:cNvSpPr txBox="1"/>
          <p:nvPr/>
        </p:nvSpPr>
        <p:spPr>
          <a:xfrm>
            <a:off x="2467626" y="713984"/>
            <a:ext cx="7164889" cy="1754326"/>
          </a:xfrm>
          <a:prstGeom prst="rect">
            <a:avLst/>
          </a:prstGeom>
          <a:noFill/>
        </p:spPr>
        <p:txBody>
          <a:bodyPr wrap="square" rtlCol="0">
            <a:spAutoFit/>
          </a:bodyPr>
          <a:lstStyle/>
          <a:p>
            <a:r>
              <a:rPr lang="en-US" dirty="0"/>
              <a:t>Complete work on Guardian’ meet the blockheads’ article</a:t>
            </a:r>
          </a:p>
          <a:p>
            <a:endParaRPr lang="en-US" dirty="0"/>
          </a:p>
          <a:p>
            <a:r>
              <a:rPr lang="en-US" dirty="0"/>
              <a:t>Use yesterday’s work on the UK games industry and convert your notes to a neat graphic form – related to Minecraft.  See example below</a:t>
            </a:r>
          </a:p>
          <a:p>
            <a:endParaRPr lang="en-US" dirty="0"/>
          </a:p>
          <a:p>
            <a:endParaRPr lang="en-US" dirty="0"/>
          </a:p>
        </p:txBody>
      </p:sp>
      <p:pic>
        <p:nvPicPr>
          <p:cNvPr id="5" name="Picture 4">
            <a:extLst>
              <a:ext uri="{FF2B5EF4-FFF2-40B4-BE49-F238E27FC236}">
                <a16:creationId xmlns:a16="http://schemas.microsoft.com/office/drawing/2014/main" id="{C193D3ED-B751-D842-B703-693350AA323C}"/>
              </a:ext>
            </a:extLst>
          </p:cNvPr>
          <p:cNvPicPr>
            <a:picLocks noChangeAspect="1"/>
          </p:cNvPicPr>
          <p:nvPr/>
        </p:nvPicPr>
        <p:blipFill>
          <a:blip r:embed="rId2"/>
          <a:stretch>
            <a:fillRect/>
          </a:stretch>
        </p:blipFill>
        <p:spPr>
          <a:xfrm>
            <a:off x="2918565" y="3074022"/>
            <a:ext cx="6880964" cy="2233296"/>
          </a:xfrm>
          <a:prstGeom prst="rect">
            <a:avLst/>
          </a:prstGeom>
        </p:spPr>
      </p:pic>
      <p:sp>
        <p:nvSpPr>
          <p:cNvPr id="6" name="TextBox 5">
            <a:extLst>
              <a:ext uri="{FF2B5EF4-FFF2-40B4-BE49-F238E27FC236}">
                <a16:creationId xmlns:a16="http://schemas.microsoft.com/office/drawing/2014/main" id="{EA3A6BE6-A990-C64D-AB4C-45116781856E}"/>
              </a:ext>
            </a:extLst>
          </p:cNvPr>
          <p:cNvSpPr txBox="1"/>
          <p:nvPr/>
        </p:nvSpPr>
        <p:spPr>
          <a:xfrm>
            <a:off x="1052186" y="2745309"/>
            <a:ext cx="1415440" cy="1569660"/>
          </a:xfrm>
          <a:prstGeom prst="rect">
            <a:avLst/>
          </a:prstGeom>
          <a:noFill/>
        </p:spPr>
        <p:txBody>
          <a:bodyPr wrap="square" rtlCol="0">
            <a:spAutoFit/>
          </a:bodyPr>
          <a:lstStyle/>
          <a:p>
            <a:r>
              <a:rPr lang="en-US" sz="2400" b="1" dirty="0"/>
              <a:t>500+ </a:t>
            </a:r>
            <a:r>
              <a:rPr lang="en-US" dirty="0"/>
              <a:t>games companies based in London</a:t>
            </a:r>
          </a:p>
        </p:txBody>
      </p:sp>
      <p:sp>
        <p:nvSpPr>
          <p:cNvPr id="7" name="TextBox 6">
            <a:extLst>
              <a:ext uri="{FF2B5EF4-FFF2-40B4-BE49-F238E27FC236}">
                <a16:creationId xmlns:a16="http://schemas.microsoft.com/office/drawing/2014/main" id="{C1C27115-50F3-064C-9C9E-C6D60D2A8529}"/>
              </a:ext>
            </a:extLst>
          </p:cNvPr>
          <p:cNvSpPr txBox="1"/>
          <p:nvPr/>
        </p:nvSpPr>
        <p:spPr>
          <a:xfrm>
            <a:off x="864296" y="4922729"/>
            <a:ext cx="1603330" cy="923330"/>
          </a:xfrm>
          <a:prstGeom prst="rect">
            <a:avLst/>
          </a:prstGeom>
          <a:noFill/>
        </p:spPr>
        <p:txBody>
          <a:bodyPr wrap="square" rtlCol="0">
            <a:spAutoFit/>
          </a:bodyPr>
          <a:lstStyle/>
          <a:p>
            <a:r>
              <a:rPr lang="en-US" dirty="0"/>
              <a:t>Multicultural character of London</a:t>
            </a:r>
          </a:p>
        </p:txBody>
      </p:sp>
      <p:sp>
        <p:nvSpPr>
          <p:cNvPr id="8" name="TextBox 7">
            <a:extLst>
              <a:ext uri="{FF2B5EF4-FFF2-40B4-BE49-F238E27FC236}">
                <a16:creationId xmlns:a16="http://schemas.microsoft.com/office/drawing/2014/main" id="{62D5CA6E-E913-C041-B7B6-08493BC7C248}"/>
              </a:ext>
            </a:extLst>
          </p:cNvPr>
          <p:cNvSpPr txBox="1"/>
          <p:nvPr/>
        </p:nvSpPr>
        <p:spPr>
          <a:xfrm>
            <a:off x="3239573" y="5337012"/>
            <a:ext cx="2267211" cy="646331"/>
          </a:xfrm>
          <a:prstGeom prst="rect">
            <a:avLst/>
          </a:prstGeom>
          <a:noFill/>
        </p:spPr>
        <p:txBody>
          <a:bodyPr wrap="square" rtlCol="0">
            <a:spAutoFit/>
          </a:bodyPr>
          <a:lstStyle/>
          <a:p>
            <a:r>
              <a:rPr lang="en-US" dirty="0"/>
              <a:t>Tax breaks from govt help small companies</a:t>
            </a:r>
          </a:p>
        </p:txBody>
      </p:sp>
      <p:sp>
        <p:nvSpPr>
          <p:cNvPr id="9" name="TextBox 8">
            <a:extLst>
              <a:ext uri="{FF2B5EF4-FFF2-40B4-BE49-F238E27FC236}">
                <a16:creationId xmlns:a16="http://schemas.microsoft.com/office/drawing/2014/main" id="{A7EA45ED-CE05-4C4B-BEDE-30BFCA0F6FD8}"/>
              </a:ext>
            </a:extLst>
          </p:cNvPr>
          <p:cNvSpPr txBox="1"/>
          <p:nvPr/>
        </p:nvSpPr>
        <p:spPr>
          <a:xfrm>
            <a:off x="6950378" y="5490756"/>
            <a:ext cx="2329841" cy="1200329"/>
          </a:xfrm>
          <a:prstGeom prst="rect">
            <a:avLst/>
          </a:prstGeom>
          <a:noFill/>
        </p:spPr>
        <p:txBody>
          <a:bodyPr wrap="square" rtlCol="0">
            <a:spAutoFit/>
          </a:bodyPr>
          <a:lstStyle/>
          <a:p>
            <a:r>
              <a:rPr lang="en-US" dirty="0"/>
              <a:t>UK has a strong reputation in SFX, gaming and music production</a:t>
            </a:r>
          </a:p>
        </p:txBody>
      </p:sp>
      <p:pic>
        <p:nvPicPr>
          <p:cNvPr id="11" name="Picture 10">
            <a:extLst>
              <a:ext uri="{FF2B5EF4-FFF2-40B4-BE49-F238E27FC236}">
                <a16:creationId xmlns:a16="http://schemas.microsoft.com/office/drawing/2014/main" id="{93A4C282-598E-F744-B58A-15D8F4EF9352}"/>
              </a:ext>
            </a:extLst>
          </p:cNvPr>
          <p:cNvPicPr>
            <a:picLocks noChangeAspect="1"/>
          </p:cNvPicPr>
          <p:nvPr/>
        </p:nvPicPr>
        <p:blipFill>
          <a:blip r:embed="rId3"/>
          <a:stretch>
            <a:fillRect/>
          </a:stretch>
        </p:blipFill>
        <p:spPr>
          <a:xfrm>
            <a:off x="827330" y="5796073"/>
            <a:ext cx="1243844" cy="656138"/>
          </a:xfrm>
          <a:prstGeom prst="rect">
            <a:avLst/>
          </a:prstGeom>
        </p:spPr>
      </p:pic>
      <p:pic>
        <p:nvPicPr>
          <p:cNvPr id="12" name="Picture 11">
            <a:extLst>
              <a:ext uri="{FF2B5EF4-FFF2-40B4-BE49-F238E27FC236}">
                <a16:creationId xmlns:a16="http://schemas.microsoft.com/office/drawing/2014/main" id="{38A44E62-EADF-9E43-853E-1FE8629FC81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676533" y="5196215"/>
            <a:ext cx="804717" cy="927927"/>
          </a:xfrm>
          <a:prstGeom prst="rect">
            <a:avLst/>
          </a:prstGeom>
        </p:spPr>
      </p:pic>
      <p:pic>
        <p:nvPicPr>
          <p:cNvPr id="13" name="Picture 12">
            <a:extLst>
              <a:ext uri="{FF2B5EF4-FFF2-40B4-BE49-F238E27FC236}">
                <a16:creationId xmlns:a16="http://schemas.microsoft.com/office/drawing/2014/main" id="{E0ED2115-FF37-FD44-9B76-7514CE687B7B}"/>
              </a:ext>
            </a:extLst>
          </p:cNvPr>
          <p:cNvPicPr>
            <a:picLocks noChangeAspect="1"/>
          </p:cNvPicPr>
          <p:nvPr/>
        </p:nvPicPr>
        <p:blipFill>
          <a:blip r:embed="rId6"/>
          <a:stretch>
            <a:fillRect/>
          </a:stretch>
        </p:blipFill>
        <p:spPr>
          <a:xfrm>
            <a:off x="8470466" y="5307318"/>
            <a:ext cx="1162049" cy="581025"/>
          </a:xfrm>
          <a:prstGeom prst="rect">
            <a:avLst/>
          </a:prstGeom>
        </p:spPr>
      </p:pic>
    </p:spTree>
    <p:extLst>
      <p:ext uri="{BB962C8B-B14F-4D97-AF65-F5344CB8AC3E}">
        <p14:creationId xmlns:p14="http://schemas.microsoft.com/office/powerpoint/2010/main" val="115316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4609-8DAE-C44C-8A93-B29448CB6DE3}"/>
              </a:ext>
            </a:extLst>
          </p:cNvPr>
          <p:cNvSpPr>
            <a:spLocks noGrp="1"/>
          </p:cNvSpPr>
          <p:nvPr>
            <p:ph type="title"/>
          </p:nvPr>
        </p:nvSpPr>
        <p:spPr>
          <a:xfrm>
            <a:off x="3964291" y="1042016"/>
            <a:ext cx="3830616" cy="1325563"/>
          </a:xfrm>
        </p:spPr>
        <p:txBody>
          <a:bodyPr>
            <a:normAutofit fontScale="90000"/>
          </a:bodyPr>
          <a:lstStyle/>
          <a:p>
            <a:br>
              <a:rPr lang="en-US" sz="1800" dirty="0"/>
            </a:br>
            <a:r>
              <a:rPr lang="en-US" sz="1800" dirty="0"/>
              <a:t>What is the question about? (explain digital convergence and how it works in practice)</a:t>
            </a:r>
            <a:br>
              <a:rPr lang="en-US" sz="1800" dirty="0"/>
            </a:br>
            <a:r>
              <a:rPr lang="en-US" sz="1800" dirty="0"/>
              <a:t>What 3 areas MUST you talk about? Remember to include FACTS + ANALYSIS </a:t>
            </a:r>
            <a:br>
              <a:rPr lang="en-US" sz="1800" dirty="0"/>
            </a:br>
            <a:endParaRPr lang="en-US" sz="1800" dirty="0"/>
          </a:p>
        </p:txBody>
      </p:sp>
      <p:sp>
        <p:nvSpPr>
          <p:cNvPr id="3" name="Rectangle 2">
            <a:extLst>
              <a:ext uri="{FF2B5EF4-FFF2-40B4-BE49-F238E27FC236}">
                <a16:creationId xmlns:a16="http://schemas.microsoft.com/office/drawing/2014/main" id="{2842BABB-D5EE-1943-9F4B-BA13D194AEAD}"/>
              </a:ext>
            </a:extLst>
          </p:cNvPr>
          <p:cNvSpPr/>
          <p:nvPr/>
        </p:nvSpPr>
        <p:spPr>
          <a:xfrm>
            <a:off x="186352" y="2659"/>
            <a:ext cx="1579920" cy="369332"/>
          </a:xfrm>
          <a:prstGeom prst="rect">
            <a:avLst/>
          </a:prstGeom>
        </p:spPr>
        <p:txBody>
          <a:bodyPr wrap="none">
            <a:spAutoFit/>
          </a:bodyPr>
          <a:lstStyle/>
          <a:p>
            <a:r>
              <a:rPr lang="en-US" b="1" dirty="0"/>
              <a:t>Essay planning</a:t>
            </a:r>
            <a:endParaRPr lang="en-US" dirty="0"/>
          </a:p>
        </p:txBody>
      </p:sp>
      <p:sp>
        <p:nvSpPr>
          <p:cNvPr id="5" name="TextBox 4">
            <a:extLst>
              <a:ext uri="{FF2B5EF4-FFF2-40B4-BE49-F238E27FC236}">
                <a16:creationId xmlns:a16="http://schemas.microsoft.com/office/drawing/2014/main" id="{647CCA14-C887-ED4A-98B5-2AE798A6C97A}"/>
              </a:ext>
            </a:extLst>
          </p:cNvPr>
          <p:cNvSpPr txBox="1"/>
          <p:nvPr/>
        </p:nvSpPr>
        <p:spPr>
          <a:xfrm>
            <a:off x="4084659" y="2344697"/>
            <a:ext cx="3830616" cy="1200329"/>
          </a:xfrm>
          <a:prstGeom prst="rect">
            <a:avLst/>
          </a:prstGeom>
          <a:solidFill>
            <a:schemeClr val="accent3">
              <a:lumMod val="20000"/>
              <a:lumOff val="80000"/>
            </a:schemeClr>
          </a:solidFill>
        </p:spPr>
        <p:txBody>
          <a:bodyPr wrap="square" rtlCol="0">
            <a:spAutoFit/>
          </a:bodyPr>
          <a:lstStyle/>
          <a:p>
            <a:r>
              <a:rPr lang="en-US" dirty="0"/>
              <a:t>Digital convergence =</a:t>
            </a:r>
          </a:p>
          <a:p>
            <a:endParaRPr lang="en-US" dirty="0"/>
          </a:p>
          <a:p>
            <a:endParaRPr lang="en-US" dirty="0"/>
          </a:p>
          <a:p>
            <a:r>
              <a:rPr lang="en-US" dirty="0"/>
              <a:t> </a:t>
            </a:r>
          </a:p>
        </p:txBody>
      </p:sp>
      <p:sp>
        <p:nvSpPr>
          <p:cNvPr id="6" name="TextBox 5">
            <a:extLst>
              <a:ext uri="{FF2B5EF4-FFF2-40B4-BE49-F238E27FC236}">
                <a16:creationId xmlns:a16="http://schemas.microsoft.com/office/drawing/2014/main" id="{2D2B9B75-ECFB-5A42-9DBE-A01221F26DE8}"/>
              </a:ext>
            </a:extLst>
          </p:cNvPr>
          <p:cNvSpPr txBox="1"/>
          <p:nvPr/>
        </p:nvSpPr>
        <p:spPr>
          <a:xfrm>
            <a:off x="186352" y="856878"/>
            <a:ext cx="3585548" cy="3416320"/>
          </a:xfrm>
          <a:prstGeom prst="rect">
            <a:avLst/>
          </a:prstGeom>
          <a:solidFill>
            <a:schemeClr val="accent5">
              <a:lumMod val="20000"/>
              <a:lumOff val="80000"/>
            </a:schemeClr>
          </a:solidFill>
        </p:spPr>
        <p:txBody>
          <a:bodyPr wrap="square" rtlCol="0">
            <a:spAutoFit/>
          </a:bodyPr>
          <a:lstStyle/>
          <a:p>
            <a:r>
              <a:rPr lang="en-US" b="1" dirty="0"/>
              <a:t>Productio</a:t>
            </a:r>
            <a:r>
              <a:rPr lang="en-US" dirty="0"/>
              <a:t>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CA7BFFE1-87FC-0149-A77D-7076001FCD24}"/>
              </a:ext>
            </a:extLst>
          </p:cNvPr>
          <p:cNvSpPr txBox="1"/>
          <p:nvPr/>
        </p:nvSpPr>
        <p:spPr>
          <a:xfrm>
            <a:off x="8228034" y="667315"/>
            <a:ext cx="3796951" cy="3354765"/>
          </a:xfrm>
          <a:prstGeom prst="rect">
            <a:avLst/>
          </a:prstGeom>
          <a:solidFill>
            <a:schemeClr val="accent6">
              <a:lumMod val="20000"/>
              <a:lumOff val="80000"/>
            </a:schemeClr>
          </a:solidFill>
        </p:spPr>
        <p:txBody>
          <a:bodyPr wrap="square" rtlCol="0">
            <a:spAutoFit/>
          </a:bodyPr>
          <a:lstStyle/>
          <a:p>
            <a:r>
              <a:rPr lang="en-US" b="1" dirty="0"/>
              <a:t>Distribution </a:t>
            </a:r>
            <a:r>
              <a:rPr lang="en-US" sz="1600" dirty="0"/>
              <a:t>(getting to product </a:t>
            </a:r>
            <a:r>
              <a:rPr lang="en-US" sz="1600" dirty="0" err="1"/>
              <a:t>tp</a:t>
            </a:r>
            <a:r>
              <a:rPr lang="en-US" sz="1600" dirty="0"/>
              <a:t> the consumer, advertising, promotion, sharing, audience ‘reach’)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678FE743-129C-944F-BF57-A5FE636ADBB5}"/>
              </a:ext>
            </a:extLst>
          </p:cNvPr>
          <p:cNvSpPr txBox="1"/>
          <p:nvPr/>
        </p:nvSpPr>
        <p:spPr>
          <a:xfrm>
            <a:off x="4063718" y="3868519"/>
            <a:ext cx="3971925" cy="2862322"/>
          </a:xfrm>
          <a:prstGeom prst="rect">
            <a:avLst/>
          </a:prstGeom>
          <a:solidFill>
            <a:schemeClr val="accent4">
              <a:lumMod val="20000"/>
              <a:lumOff val="80000"/>
            </a:schemeClr>
          </a:solidFill>
        </p:spPr>
        <p:txBody>
          <a:bodyPr wrap="square" rtlCol="0">
            <a:spAutoFit/>
          </a:bodyPr>
          <a:lstStyle/>
          <a:p>
            <a:r>
              <a:rPr lang="en-US" dirty="0"/>
              <a:t>Consumption, consumers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Rectangle 8">
            <a:extLst>
              <a:ext uri="{FF2B5EF4-FFF2-40B4-BE49-F238E27FC236}">
                <a16:creationId xmlns:a16="http://schemas.microsoft.com/office/drawing/2014/main" id="{E4699CDA-EBE6-1E4E-9EE5-FB09F8A7E71C}"/>
              </a:ext>
            </a:extLst>
          </p:cNvPr>
          <p:cNvSpPr/>
          <p:nvPr/>
        </p:nvSpPr>
        <p:spPr>
          <a:xfrm>
            <a:off x="3001679" y="-65808"/>
            <a:ext cx="6096001" cy="1200329"/>
          </a:xfrm>
          <a:prstGeom prst="rect">
            <a:avLst/>
          </a:prstGeom>
        </p:spPr>
        <p:txBody>
          <a:bodyPr>
            <a:spAutoFit/>
          </a:bodyPr>
          <a:lstStyle/>
          <a:p>
            <a:r>
              <a:rPr lang="en-GB" b="1" dirty="0">
                <a:solidFill>
                  <a:srgbClr val="FF0000"/>
                </a:solidFill>
              </a:rPr>
              <a:t>Explain the impact of digitally convergent media platforms on video game production, distribution and consumption. Refer to Minecraft to support your answer. 15 marks</a:t>
            </a:r>
            <a:br>
              <a:rPr lang="en-US" sz="1600" dirty="0"/>
            </a:br>
            <a:endParaRPr lang="en-US" dirty="0"/>
          </a:p>
        </p:txBody>
      </p:sp>
    </p:spTree>
    <p:extLst>
      <p:ext uri="{BB962C8B-B14F-4D97-AF65-F5344CB8AC3E}">
        <p14:creationId xmlns:p14="http://schemas.microsoft.com/office/powerpoint/2010/main" val="274764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3072" y="117693"/>
            <a:ext cx="8065970" cy="6740307"/>
          </a:xfrm>
          <a:prstGeom prst="rect">
            <a:avLst/>
          </a:prstGeom>
          <a:noFill/>
        </p:spPr>
        <p:txBody>
          <a:bodyPr wrap="square" rtlCol="0">
            <a:spAutoFit/>
          </a:bodyPr>
          <a:lstStyle/>
          <a:p>
            <a:r>
              <a:rPr lang="en-US" b="1" dirty="0"/>
              <a:t>First developed in Sweden 2009 by </a:t>
            </a:r>
            <a:r>
              <a:rPr lang="en-US" b="1" dirty="0" err="1"/>
              <a:t>Mojang</a:t>
            </a:r>
            <a:r>
              <a:rPr lang="en-US" b="1" dirty="0"/>
              <a:t>. Markus </a:t>
            </a:r>
            <a:r>
              <a:rPr lang="en-US" b="1" dirty="0" err="1"/>
              <a:t>Persson</a:t>
            </a:r>
            <a:endParaRPr lang="en-US" b="1" dirty="0"/>
          </a:p>
          <a:p>
            <a:r>
              <a:rPr lang="en-US" b="1" dirty="0"/>
              <a:t>It did not set out to be a commercial success.</a:t>
            </a:r>
          </a:p>
          <a:p>
            <a:r>
              <a:rPr lang="en-US" b="1" dirty="0"/>
              <a:t>Originally: a game for players with an interest in coding/programming.</a:t>
            </a:r>
          </a:p>
          <a:p>
            <a:r>
              <a:rPr lang="en-US" b="1" dirty="0"/>
              <a:t>Began as a simple PC Java game. Java is a flexible multiplatform language.</a:t>
            </a:r>
          </a:p>
          <a:p>
            <a:r>
              <a:rPr lang="en-US" b="1" dirty="0"/>
              <a:t>Not a conventional RPG game.</a:t>
            </a:r>
          </a:p>
          <a:p>
            <a:r>
              <a:rPr lang="en-US" b="1" dirty="0"/>
              <a:t>Virtual ‘Lego’.</a:t>
            </a:r>
          </a:p>
          <a:p>
            <a:r>
              <a:rPr lang="en-US" b="1" dirty="0"/>
              <a:t>A sandbox game - free structure; self-build ‘open-world’; players are free to roam and construct their own worlds and narratives. Non-competitive.</a:t>
            </a:r>
          </a:p>
          <a:p>
            <a:r>
              <a:rPr lang="en-US" b="1" dirty="0"/>
              <a:t>No advertising /marketing budget.</a:t>
            </a:r>
          </a:p>
          <a:p>
            <a:r>
              <a:rPr lang="en-US" b="1" dirty="0"/>
              <a:t>Relied on word of mouth ( social networks) for distribution+ featured on web comics such as Penny Arcade.</a:t>
            </a:r>
          </a:p>
          <a:p>
            <a:endParaRPr lang="en-US" b="1" dirty="0"/>
          </a:p>
          <a:p>
            <a:r>
              <a:rPr lang="en-US" b="1" dirty="0"/>
              <a:t>Beta version alone had over 1m purchases.</a:t>
            </a:r>
          </a:p>
          <a:p>
            <a:r>
              <a:rPr lang="en-US" b="1" dirty="0"/>
              <a:t>Official release in Nov 2011 already had over 16m registered users.</a:t>
            </a:r>
          </a:p>
          <a:p>
            <a:r>
              <a:rPr lang="en-US" b="1" dirty="0"/>
              <a:t>Multi-platform </a:t>
            </a:r>
            <a:r>
              <a:rPr lang="mr-IN" b="1" dirty="0"/>
              <a:t>–</a:t>
            </a:r>
            <a:r>
              <a:rPr lang="en-US" b="1" dirty="0"/>
              <a:t> example of digital convergence available on many platforms  PC Tablet games consoles Android &amp; iOS </a:t>
            </a:r>
            <a:r>
              <a:rPr lang="mr-IN" b="1" dirty="0"/>
              <a:t>–</a:t>
            </a:r>
            <a:r>
              <a:rPr lang="en-US" b="1" dirty="0"/>
              <a:t> this helps ensure its reach and success.</a:t>
            </a:r>
          </a:p>
          <a:p>
            <a:endParaRPr lang="en-US" b="1" dirty="0"/>
          </a:p>
          <a:p>
            <a:r>
              <a:rPr lang="en-US" b="1" dirty="0"/>
              <a:t>Since 2014 it is owned by Microsoft who purchased it for 2.5b dollars. </a:t>
            </a:r>
          </a:p>
          <a:p>
            <a:r>
              <a:rPr lang="en-US" b="1" dirty="0"/>
              <a:t>It is used in medical &amp; educational contexts; also used to teach coding skills.</a:t>
            </a:r>
          </a:p>
          <a:p>
            <a:endParaRPr lang="en-US" b="1" dirty="0"/>
          </a:p>
          <a:p>
            <a:r>
              <a:rPr lang="en-US" b="1" dirty="0"/>
              <a:t>Live versions are common </a:t>
            </a:r>
            <a:r>
              <a:rPr lang="en-US" b="1" dirty="0" err="1"/>
              <a:t>Playstation</a:t>
            </a:r>
            <a:r>
              <a:rPr lang="en-US" b="1" dirty="0"/>
              <a:t> Network, </a:t>
            </a:r>
            <a:r>
              <a:rPr lang="en-US" b="1" dirty="0" err="1"/>
              <a:t>Xboxlive</a:t>
            </a:r>
            <a:r>
              <a:rPr lang="en-US" b="1" dirty="0"/>
              <a:t> arcade </a:t>
            </a:r>
            <a:r>
              <a:rPr lang="mr-IN" b="1" dirty="0"/>
              <a:t>–</a:t>
            </a:r>
            <a:r>
              <a:rPr lang="en-US" b="1" dirty="0"/>
              <a:t> shows the  global nature of digital media; it is participatory and loved by online Pro-Am (Professional-Amateur) communities</a:t>
            </a:r>
          </a:p>
          <a:p>
            <a:r>
              <a:rPr lang="en-US" dirty="0"/>
              <a:t> </a:t>
            </a:r>
          </a:p>
        </p:txBody>
      </p:sp>
      <p:sp>
        <p:nvSpPr>
          <p:cNvPr id="5" name="Rectangle 4"/>
          <p:cNvSpPr/>
          <p:nvPr/>
        </p:nvSpPr>
        <p:spPr>
          <a:xfrm>
            <a:off x="1182975" y="237609"/>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59504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27" y="0"/>
            <a:ext cx="7423817" cy="6463308"/>
          </a:xfrm>
          <a:prstGeom prst="rect">
            <a:avLst/>
          </a:prstGeom>
        </p:spPr>
        <p:txBody>
          <a:bodyPr wrap="square">
            <a:spAutoFit/>
          </a:bodyPr>
          <a:lstStyle/>
          <a:p>
            <a:pPr marL="342900" indent="-342900">
              <a:buFont typeface="+mj-lt"/>
              <a:buAutoNum type="arabicParenR"/>
            </a:pPr>
            <a:r>
              <a:rPr lang="en-US" b="1" dirty="0"/>
              <a:t>First developed where &amp; when and by which person? </a:t>
            </a:r>
          </a:p>
          <a:p>
            <a:pPr marL="342900" indent="-342900">
              <a:buFont typeface="+mj-lt"/>
              <a:buAutoNum type="arabicParenR"/>
            </a:pPr>
            <a:r>
              <a:rPr lang="en-US" b="1" dirty="0"/>
              <a:t>Commercial? </a:t>
            </a:r>
          </a:p>
          <a:p>
            <a:pPr marL="342900" indent="-342900">
              <a:buFont typeface="+mj-lt"/>
              <a:buAutoNum type="arabicParenR"/>
            </a:pPr>
            <a:r>
              <a:rPr lang="en-US" b="1" dirty="0"/>
              <a:t>Originally: a game for  ?</a:t>
            </a:r>
          </a:p>
          <a:p>
            <a:pPr marL="342900" indent="-342900">
              <a:buFont typeface="+mj-lt"/>
              <a:buAutoNum type="arabicParenR"/>
            </a:pPr>
            <a:r>
              <a:rPr lang="en-US" b="1" dirty="0"/>
              <a:t>Programming language?</a:t>
            </a:r>
          </a:p>
          <a:p>
            <a:pPr marL="342900" indent="-342900">
              <a:buFont typeface="+mj-lt"/>
              <a:buAutoNum type="arabicParenR"/>
            </a:pPr>
            <a:r>
              <a:rPr lang="en-US" b="1" dirty="0"/>
              <a:t>It is not a con</a:t>
            </a:r>
            <a:r>
              <a:rPr lang="mr-IN" b="1" dirty="0"/>
              <a:t>…</a:t>
            </a:r>
            <a:r>
              <a:rPr lang="en-GB" b="1" dirty="0"/>
              <a:t>.   XXX</a:t>
            </a:r>
            <a:r>
              <a:rPr lang="en-US" b="1" dirty="0"/>
              <a:t>. </a:t>
            </a:r>
          </a:p>
          <a:p>
            <a:pPr marL="342900" indent="-342900">
              <a:buFont typeface="+mj-lt"/>
              <a:buAutoNum type="arabicParenR"/>
            </a:pPr>
            <a:r>
              <a:rPr lang="en-US" b="1" dirty="0"/>
              <a:t>Has been called ‘Virtual </a:t>
            </a:r>
            <a:r>
              <a:rPr lang="mr-IN" b="1" dirty="0"/>
              <a:t>……</a:t>
            </a:r>
            <a:r>
              <a:rPr lang="en-GB" b="1" dirty="0"/>
              <a:t>.’ (Clue: kids building game with blocks)</a:t>
            </a:r>
          </a:p>
          <a:p>
            <a:pPr marL="342900" indent="-342900">
              <a:buFont typeface="+mj-lt"/>
              <a:buAutoNum type="arabicParenR"/>
            </a:pPr>
            <a:r>
              <a:rPr lang="en-GB" b="1" dirty="0"/>
              <a:t>Type of game: </a:t>
            </a:r>
            <a:endParaRPr lang="en-US" b="1" dirty="0"/>
          </a:p>
          <a:p>
            <a:pPr marL="342900" indent="-342900">
              <a:buFont typeface="+mj-lt"/>
              <a:buAutoNum type="arabicParenR"/>
            </a:pPr>
            <a:r>
              <a:rPr lang="en-US" b="1" dirty="0"/>
              <a:t>advertising /marketing budget? </a:t>
            </a:r>
          </a:p>
          <a:p>
            <a:pPr marL="342900" indent="-342900">
              <a:buFont typeface="+mj-lt"/>
              <a:buAutoNum type="arabicParenR"/>
            </a:pPr>
            <a:r>
              <a:rPr lang="en-US" b="1" dirty="0"/>
              <a:t>Relied on </a:t>
            </a:r>
            <a:r>
              <a:rPr lang="mr-IN" b="1" dirty="0"/>
              <a:t>……………</a:t>
            </a:r>
            <a:r>
              <a:rPr lang="en-GB" b="1" dirty="0"/>
              <a:t>.  </a:t>
            </a:r>
            <a:r>
              <a:rPr lang="en-US" b="1" dirty="0"/>
              <a:t>for distribution </a:t>
            </a:r>
          </a:p>
          <a:p>
            <a:pPr marL="342900" indent="-342900">
              <a:buFont typeface="+mj-lt"/>
              <a:buAutoNum type="arabicParenR"/>
            </a:pPr>
            <a:r>
              <a:rPr lang="en-US" b="1" dirty="0"/>
              <a:t>featured on web comics such as: </a:t>
            </a:r>
          </a:p>
          <a:p>
            <a:pPr marL="342900" indent="-342900">
              <a:buFont typeface="+mj-lt"/>
              <a:buAutoNum type="arabicParenR"/>
            </a:pPr>
            <a:r>
              <a:rPr lang="en-US" b="1" dirty="0"/>
              <a:t>Beta version alone had over </a:t>
            </a:r>
            <a:r>
              <a:rPr lang="mr-IN" b="1" dirty="0"/>
              <a:t>……………</a:t>
            </a:r>
            <a:r>
              <a:rPr lang="en-GB" b="1" dirty="0"/>
              <a:t>..</a:t>
            </a:r>
            <a:r>
              <a:rPr lang="en-US" b="1" dirty="0"/>
              <a:t>.</a:t>
            </a:r>
          </a:p>
          <a:p>
            <a:pPr marL="342900" indent="-342900">
              <a:buFont typeface="+mj-lt"/>
              <a:buAutoNum type="arabicParenR"/>
            </a:pPr>
            <a:r>
              <a:rPr lang="en-US" b="1" dirty="0"/>
              <a:t>Official release in </a:t>
            </a:r>
            <a:r>
              <a:rPr lang="mr-IN" b="1" dirty="0"/>
              <a:t>……………</a:t>
            </a:r>
            <a:endParaRPr lang="en-GB" b="1" dirty="0"/>
          </a:p>
          <a:p>
            <a:pPr marL="342900" indent="-342900">
              <a:buFont typeface="+mj-lt"/>
              <a:buAutoNum type="arabicParenR"/>
            </a:pPr>
            <a:r>
              <a:rPr lang="en-US" b="1" dirty="0"/>
              <a:t>already had over </a:t>
            </a:r>
            <a:r>
              <a:rPr lang="mr-IN" b="1" dirty="0"/>
              <a:t>…………</a:t>
            </a:r>
            <a:r>
              <a:rPr lang="en-GB" b="1" dirty="0"/>
              <a:t>.  </a:t>
            </a:r>
            <a:r>
              <a:rPr lang="en-US" b="1" dirty="0"/>
              <a:t>registered users.</a:t>
            </a:r>
          </a:p>
          <a:p>
            <a:pPr marL="342900" indent="-342900">
              <a:buFont typeface="+mj-lt"/>
              <a:buAutoNum type="arabicParenR"/>
            </a:pPr>
            <a:r>
              <a:rPr lang="en-US" b="1" dirty="0"/>
              <a:t>available on PC, Tablet, games consoles, Android &amp; iOS mobile devices </a:t>
            </a:r>
            <a:r>
              <a:rPr lang="mr-IN" b="1" dirty="0"/>
              <a:t>–</a:t>
            </a:r>
            <a:r>
              <a:rPr lang="en-US" b="1" dirty="0"/>
              <a:t> this helps ensure its reach and success. Multi </a:t>
            </a:r>
            <a:r>
              <a:rPr lang="mr-IN" b="1" dirty="0"/>
              <a:t>…………</a:t>
            </a:r>
            <a:r>
              <a:rPr lang="en-GB" b="1" dirty="0"/>
              <a:t> &amp; example of digital convergence</a:t>
            </a:r>
            <a:endParaRPr lang="en-US" b="1" dirty="0"/>
          </a:p>
          <a:p>
            <a:pPr marL="342900" indent="-342900">
              <a:buFont typeface="+mj-lt"/>
              <a:buAutoNum type="arabicParenR"/>
            </a:pPr>
            <a:r>
              <a:rPr lang="en-US" b="1" dirty="0"/>
              <a:t>Live versions are </a:t>
            </a:r>
            <a:r>
              <a:rPr lang="mr-IN" b="1" dirty="0"/>
              <a:t>…</a:t>
            </a:r>
            <a:r>
              <a:rPr lang="en-GB" b="1" dirty="0"/>
              <a:t>..</a:t>
            </a:r>
          </a:p>
          <a:p>
            <a:pPr marL="342900" indent="-342900">
              <a:buFont typeface="+mj-lt"/>
              <a:buAutoNum type="arabicParenR"/>
            </a:pPr>
            <a:r>
              <a:rPr lang="en-US" b="1" dirty="0"/>
              <a:t>shows the  </a:t>
            </a:r>
            <a:r>
              <a:rPr lang="mr-IN" b="1" dirty="0"/>
              <a:t>……</a:t>
            </a:r>
            <a:r>
              <a:rPr lang="en-GB" b="1" dirty="0"/>
              <a:t> </a:t>
            </a:r>
            <a:r>
              <a:rPr lang="en-US" b="1" dirty="0"/>
              <a:t>nature of digital media; it is participatory and loved by online Pro-Am (</a:t>
            </a:r>
            <a:r>
              <a:rPr lang="mr-IN" b="1" dirty="0"/>
              <a:t>………</a:t>
            </a:r>
            <a:r>
              <a:rPr lang="en-GB" b="1" dirty="0"/>
              <a:t>. )</a:t>
            </a:r>
            <a:r>
              <a:rPr lang="en-US" b="1" dirty="0"/>
              <a:t>communities</a:t>
            </a:r>
          </a:p>
          <a:p>
            <a:pPr marL="342900" indent="-342900">
              <a:buFont typeface="+mj-lt"/>
              <a:buAutoNum type="arabicParenR"/>
            </a:pPr>
            <a:r>
              <a:rPr lang="en-US" b="1" dirty="0"/>
              <a:t>Since </a:t>
            </a:r>
            <a:r>
              <a:rPr lang="mr-IN" b="1" dirty="0"/>
              <a:t>…</a:t>
            </a:r>
            <a:r>
              <a:rPr lang="en-GB" b="1" dirty="0"/>
              <a:t>. </a:t>
            </a:r>
            <a:r>
              <a:rPr lang="en-US" b="1" dirty="0"/>
              <a:t>it is owned by </a:t>
            </a:r>
            <a:r>
              <a:rPr lang="mr-IN" b="1" dirty="0"/>
              <a:t>……………</a:t>
            </a:r>
            <a:r>
              <a:rPr lang="en-GB" b="1" dirty="0"/>
              <a:t> </a:t>
            </a:r>
            <a:r>
              <a:rPr lang="en-US" b="1" dirty="0"/>
              <a:t>who purchased it for </a:t>
            </a:r>
            <a:r>
              <a:rPr lang="mr-IN" b="1" dirty="0"/>
              <a:t>………</a:t>
            </a:r>
            <a:r>
              <a:rPr lang="en-GB" b="1" dirty="0"/>
              <a:t>.. </a:t>
            </a:r>
            <a:r>
              <a:rPr lang="en-US" b="1" dirty="0"/>
              <a:t>dollars. </a:t>
            </a:r>
          </a:p>
          <a:p>
            <a:pPr marL="342900" indent="-342900">
              <a:buFont typeface="+mj-lt"/>
              <a:buAutoNum type="arabicParenR"/>
            </a:pPr>
            <a:r>
              <a:rPr lang="en-US" b="1" dirty="0"/>
              <a:t>It is used in </a:t>
            </a:r>
            <a:r>
              <a:rPr lang="mr-IN" b="1" dirty="0"/>
              <a:t>………………</a:t>
            </a:r>
            <a:r>
              <a:rPr lang="en-GB" b="1" dirty="0"/>
              <a:t>.   </a:t>
            </a:r>
            <a:r>
              <a:rPr lang="en-US" b="1" dirty="0"/>
              <a:t>contexts; also used to teach  </a:t>
            </a:r>
            <a:r>
              <a:rPr lang="mr-IN" b="1" dirty="0"/>
              <a:t>………………</a:t>
            </a:r>
            <a:r>
              <a:rPr lang="en-GB" b="1" dirty="0"/>
              <a:t>.</a:t>
            </a:r>
            <a:r>
              <a:rPr lang="en-US" b="1" dirty="0"/>
              <a:t>skills.</a:t>
            </a:r>
          </a:p>
          <a:p>
            <a:pPr marL="342900" indent="-342900">
              <a:buFont typeface="+mj-lt"/>
              <a:buAutoNum type="arabicParenR"/>
            </a:pPr>
            <a:r>
              <a:rPr lang="en-US" b="1" dirty="0"/>
              <a:t>Simple blocky, non showy character helps it to appeal to </a:t>
            </a:r>
            <a:r>
              <a:rPr lang="mr-IN" b="1" dirty="0"/>
              <a:t>………………</a:t>
            </a:r>
            <a:r>
              <a:rPr lang="en-GB" b="1" dirty="0"/>
              <a:t>.</a:t>
            </a:r>
          </a:p>
          <a:p>
            <a:pPr marL="342900" indent="-342900">
              <a:buFont typeface="+mj-lt"/>
              <a:buAutoNum type="arabicParenR"/>
            </a:pPr>
            <a:r>
              <a:rPr lang="en-GB" b="1" dirty="0"/>
              <a:t>D</a:t>
            </a:r>
            <a:r>
              <a:rPr lang="en-US" b="1" dirty="0" err="1"/>
              <a:t>igital</a:t>
            </a:r>
            <a:r>
              <a:rPr lang="en-US" b="1" dirty="0"/>
              <a:t> download was available before </a:t>
            </a:r>
            <a:r>
              <a:rPr lang="mr-IN" b="1" dirty="0"/>
              <a:t>………………</a:t>
            </a:r>
            <a:r>
              <a:rPr lang="en-GB" b="1" dirty="0"/>
              <a:t>. version</a:t>
            </a:r>
          </a:p>
        </p:txBody>
      </p:sp>
      <p:sp>
        <p:nvSpPr>
          <p:cNvPr id="3" name="TextBox 2"/>
          <p:cNvSpPr txBox="1"/>
          <p:nvPr/>
        </p:nvSpPr>
        <p:spPr>
          <a:xfrm>
            <a:off x="7559644" y="0"/>
            <a:ext cx="4390931" cy="9294852"/>
          </a:xfrm>
          <a:prstGeom prst="rect">
            <a:avLst/>
          </a:prstGeom>
          <a:noFill/>
        </p:spPr>
        <p:txBody>
          <a:bodyPr wrap="square" rtlCol="0">
            <a:spAutoFit/>
          </a:bodyPr>
          <a:lstStyle/>
          <a:p>
            <a:pPr marL="342900" indent="-342900">
              <a:buAutoNum type="arabicParenR"/>
            </a:pPr>
            <a:r>
              <a:rPr lang="en-US" sz="1600" dirty="0">
                <a:solidFill>
                  <a:srgbClr val="FF0000"/>
                </a:solidFill>
              </a:rPr>
              <a:t>Sweden;2009. </a:t>
            </a:r>
            <a:r>
              <a:rPr lang="en-US" sz="1600" dirty="0" err="1">
                <a:solidFill>
                  <a:srgbClr val="FF0000"/>
                </a:solidFill>
              </a:rPr>
              <a:t>Mojang</a:t>
            </a:r>
            <a:r>
              <a:rPr lang="en-US" sz="1600" dirty="0">
                <a:solidFill>
                  <a:srgbClr val="FF0000"/>
                </a:solidFill>
              </a:rPr>
              <a:t>. Markus </a:t>
            </a:r>
            <a:r>
              <a:rPr lang="en-US" sz="1600" dirty="0" err="1">
                <a:solidFill>
                  <a:srgbClr val="FF0000"/>
                </a:solidFill>
              </a:rPr>
              <a:t>Persson</a:t>
            </a:r>
            <a:r>
              <a:rPr lang="en-US" sz="1600" dirty="0">
                <a:solidFill>
                  <a:srgbClr val="FF0000"/>
                </a:solidFill>
              </a:rPr>
              <a:t>.</a:t>
            </a:r>
          </a:p>
          <a:p>
            <a:pPr marL="342900" indent="-342900">
              <a:buAutoNum type="arabicParenR"/>
            </a:pPr>
            <a:r>
              <a:rPr lang="en-US" sz="1600" dirty="0">
                <a:solidFill>
                  <a:srgbClr val="FF0000"/>
                </a:solidFill>
              </a:rPr>
              <a:t>Originally not commercial (free download?)</a:t>
            </a:r>
          </a:p>
          <a:p>
            <a:pPr marL="342900" indent="-342900">
              <a:buAutoNum type="arabicParenR"/>
            </a:pPr>
            <a:r>
              <a:rPr lang="en-US" sz="1600" dirty="0">
                <a:solidFill>
                  <a:srgbClr val="FF0000"/>
                </a:solidFill>
              </a:rPr>
              <a:t>&amp; originally a game for players interested in coding.   A simple PC game</a:t>
            </a:r>
          </a:p>
          <a:p>
            <a:pPr marL="342900" indent="-342900">
              <a:buAutoNum type="arabicParenR"/>
            </a:pPr>
            <a:r>
              <a:rPr lang="en-US" sz="1600" dirty="0">
                <a:solidFill>
                  <a:srgbClr val="FF0000"/>
                </a:solidFill>
              </a:rPr>
              <a:t>Java ( a flexible multi-platform programing language)</a:t>
            </a:r>
          </a:p>
          <a:p>
            <a:pPr marL="342900" indent="-342900">
              <a:buAutoNum type="arabicParenR"/>
            </a:pPr>
            <a:r>
              <a:rPr lang="en-US" sz="1600" dirty="0">
                <a:solidFill>
                  <a:srgbClr val="FF0000"/>
                </a:solidFill>
              </a:rPr>
              <a:t>Not a conventional RPG</a:t>
            </a:r>
          </a:p>
          <a:p>
            <a:pPr marL="342900" indent="-342900">
              <a:buAutoNum type="arabicParenR"/>
            </a:pPr>
            <a:r>
              <a:rPr lang="en-US" sz="1600" dirty="0">
                <a:solidFill>
                  <a:srgbClr val="FF0000"/>
                </a:solidFill>
              </a:rPr>
              <a:t>Virtual Lego</a:t>
            </a:r>
          </a:p>
          <a:p>
            <a:pPr marL="342900" indent="-342900">
              <a:buAutoNum type="arabicParenR"/>
            </a:pPr>
            <a:r>
              <a:rPr lang="en-US" sz="1600" dirty="0">
                <a:solidFill>
                  <a:srgbClr val="FF0000"/>
                </a:solidFill>
              </a:rPr>
              <a:t>Sandbox game: a non competitive, free structure, ‘open world’; players are free to construct their own worlds and narratives </a:t>
            </a:r>
          </a:p>
          <a:p>
            <a:pPr marL="342900" indent="-342900">
              <a:buAutoNum type="arabicParenR"/>
            </a:pPr>
            <a:r>
              <a:rPr lang="en-US" sz="1600" dirty="0">
                <a:solidFill>
                  <a:srgbClr val="FF0000"/>
                </a:solidFill>
              </a:rPr>
              <a:t>No advertising/marketing budget </a:t>
            </a:r>
            <a:r>
              <a:rPr lang="mr-IN" sz="1600" dirty="0">
                <a:solidFill>
                  <a:srgbClr val="FF0000"/>
                </a:solidFill>
              </a:rPr>
              <a:t>–</a:t>
            </a:r>
            <a:r>
              <a:rPr lang="en-US" sz="1600" dirty="0">
                <a:solidFill>
                  <a:srgbClr val="FF0000"/>
                </a:solidFill>
              </a:rPr>
              <a:t> unconventional distribution method</a:t>
            </a:r>
          </a:p>
          <a:p>
            <a:pPr marL="342900" indent="-342900">
              <a:buAutoNum type="arabicParenR"/>
            </a:pPr>
            <a:r>
              <a:rPr lang="en-US" sz="1600" dirty="0">
                <a:solidFill>
                  <a:srgbClr val="FF0000"/>
                </a:solidFill>
              </a:rPr>
              <a:t>Word of mouth (via social networks)</a:t>
            </a:r>
          </a:p>
          <a:p>
            <a:pPr marL="342900" indent="-342900">
              <a:buAutoNum type="arabicParenR"/>
            </a:pPr>
            <a:r>
              <a:rPr lang="en-US" sz="1600" dirty="0">
                <a:solidFill>
                  <a:srgbClr val="FF0000"/>
                </a:solidFill>
              </a:rPr>
              <a:t>Penny Arcade</a:t>
            </a:r>
          </a:p>
          <a:p>
            <a:pPr marL="342900" indent="-342900">
              <a:buAutoNum type="arabicParenR"/>
            </a:pPr>
            <a:r>
              <a:rPr lang="en-US" sz="1600" dirty="0">
                <a:solidFill>
                  <a:srgbClr val="FF0000"/>
                </a:solidFill>
              </a:rPr>
              <a:t>Beta </a:t>
            </a:r>
            <a:r>
              <a:rPr lang="en-GB" sz="1600" dirty="0">
                <a:solidFill>
                  <a:srgbClr val="FF0000"/>
                </a:solidFill>
              </a:rPr>
              <a:t>had</a:t>
            </a:r>
            <a:r>
              <a:rPr lang="en-US" sz="1600" dirty="0">
                <a:solidFill>
                  <a:srgbClr val="FF0000"/>
                </a:solidFill>
              </a:rPr>
              <a:t> 1m+  downloads</a:t>
            </a:r>
          </a:p>
          <a:p>
            <a:pPr marL="342900" indent="-342900">
              <a:buAutoNum type="arabicParenR"/>
            </a:pPr>
            <a:r>
              <a:rPr lang="en-US" sz="1600" dirty="0">
                <a:solidFill>
                  <a:srgbClr val="FF0000"/>
                </a:solidFill>
              </a:rPr>
              <a:t>Nov 2011 official release</a:t>
            </a:r>
          </a:p>
          <a:p>
            <a:pPr marL="342900" indent="-342900">
              <a:buAutoNum type="arabicParenR"/>
            </a:pPr>
            <a:r>
              <a:rPr lang="en-US" sz="1600" dirty="0">
                <a:solidFill>
                  <a:srgbClr val="FF0000"/>
                </a:solidFill>
              </a:rPr>
              <a:t>Already had over 16m registered users</a:t>
            </a:r>
          </a:p>
          <a:p>
            <a:pPr marL="342900" indent="-342900">
              <a:buAutoNum type="arabicParenR"/>
            </a:pPr>
            <a:r>
              <a:rPr lang="en-US" sz="1600" dirty="0">
                <a:solidFill>
                  <a:srgbClr val="FF0000"/>
                </a:solidFill>
              </a:rPr>
              <a:t>Multi-platform </a:t>
            </a:r>
            <a:r>
              <a:rPr lang="mr-IN" sz="1600" dirty="0">
                <a:solidFill>
                  <a:srgbClr val="FF0000"/>
                </a:solidFill>
              </a:rPr>
              <a:t>–</a:t>
            </a:r>
            <a:r>
              <a:rPr lang="en-US" sz="1600" dirty="0">
                <a:solidFill>
                  <a:srgbClr val="FF0000"/>
                </a:solidFill>
              </a:rPr>
              <a:t> helps ensure success</a:t>
            </a:r>
          </a:p>
          <a:p>
            <a:pPr marL="342900" indent="-342900">
              <a:buAutoNum type="arabicParenR"/>
            </a:pPr>
            <a:r>
              <a:rPr lang="en-US" sz="1600" dirty="0">
                <a:solidFill>
                  <a:srgbClr val="FF0000"/>
                </a:solidFill>
              </a:rPr>
              <a:t>Common; Xbox, PS </a:t>
            </a:r>
            <a:r>
              <a:rPr lang="en-US" sz="1600" dirty="0" err="1">
                <a:solidFill>
                  <a:srgbClr val="FF0000"/>
                </a:solidFill>
              </a:rPr>
              <a:t>etc</a:t>
            </a:r>
            <a:endParaRPr lang="en-US" sz="1600" dirty="0">
              <a:solidFill>
                <a:srgbClr val="FF0000"/>
              </a:solidFill>
            </a:endParaRPr>
          </a:p>
          <a:p>
            <a:pPr marL="342900" indent="-342900">
              <a:buAutoNum type="arabicParenR"/>
            </a:pPr>
            <a:r>
              <a:rPr lang="en-US" sz="1600" dirty="0">
                <a:solidFill>
                  <a:srgbClr val="FF0000"/>
                </a:solidFill>
              </a:rPr>
              <a:t>Global; Loved by professional-amateur communities</a:t>
            </a:r>
          </a:p>
          <a:p>
            <a:pPr marL="342900" indent="-342900">
              <a:buAutoNum type="arabicParenR"/>
            </a:pPr>
            <a:r>
              <a:rPr lang="en-US" sz="1600" dirty="0">
                <a:solidFill>
                  <a:srgbClr val="FF0000"/>
                </a:solidFill>
              </a:rPr>
              <a:t>2014 Microsoft 2.5n dollars</a:t>
            </a:r>
          </a:p>
          <a:p>
            <a:pPr marL="342900" indent="-342900">
              <a:buAutoNum type="arabicParenR"/>
            </a:pPr>
            <a:r>
              <a:rPr lang="en-US" sz="1600" dirty="0">
                <a:solidFill>
                  <a:srgbClr val="FF0000"/>
                </a:solidFill>
              </a:rPr>
              <a:t>Medical, </a:t>
            </a:r>
            <a:r>
              <a:rPr lang="en-US" sz="1600" dirty="0" err="1">
                <a:solidFill>
                  <a:srgbClr val="FF0000"/>
                </a:solidFill>
              </a:rPr>
              <a:t>educational,coding</a:t>
            </a:r>
            <a:endParaRPr lang="en-US" sz="1600" dirty="0">
              <a:solidFill>
                <a:srgbClr val="FF0000"/>
              </a:solidFill>
            </a:endParaRPr>
          </a:p>
          <a:p>
            <a:pPr marL="342900" indent="-342900">
              <a:buAutoNum type="arabicParenR"/>
            </a:pPr>
            <a:r>
              <a:rPr lang="en-US" sz="1600" dirty="0">
                <a:solidFill>
                  <a:srgbClr val="FF0000"/>
                </a:solidFill>
              </a:rPr>
              <a:t>Children with learning difficulties</a:t>
            </a:r>
          </a:p>
          <a:p>
            <a:pPr marL="342900" indent="-342900">
              <a:buAutoNum type="arabicParenR"/>
            </a:pPr>
            <a:r>
              <a:rPr lang="en-US" sz="1600" dirty="0">
                <a:solidFill>
                  <a:srgbClr val="FF0000"/>
                </a:solidFill>
              </a:rPr>
              <a:t>Physical</a:t>
            </a:r>
          </a:p>
          <a:p>
            <a:pPr marL="342900" indent="-342900">
              <a:buAutoNum type="arabicParenR"/>
            </a:pPr>
            <a:endParaRPr lang="en-US" sz="1600" dirty="0">
              <a:solidFill>
                <a:srgbClr val="FF0000"/>
              </a:solidFill>
            </a:endParaRPr>
          </a:p>
          <a:p>
            <a:pPr marL="342900" indent="-342900">
              <a:buAutoNum type="arabicParenR"/>
            </a:pPr>
            <a:endParaRPr lang="en-US" sz="1600" dirty="0">
              <a:solidFill>
                <a:srgbClr val="FF0000"/>
              </a:solidFill>
            </a:endParaRPr>
          </a:p>
          <a:p>
            <a:pPr marL="342900" indent="-342900">
              <a:buAutoNum type="arabicParenR"/>
            </a:pPr>
            <a:endParaRPr lang="en-US" sz="1600" dirty="0">
              <a:solidFill>
                <a:srgbClr val="FF0000"/>
              </a:solidFill>
            </a:endParaRPr>
          </a:p>
          <a:p>
            <a:pPr marL="342900" indent="-342900">
              <a:buAutoNum type="arabicParenR"/>
            </a:pPr>
            <a:endParaRPr lang="en-US" sz="1600" dirty="0">
              <a:solidFill>
                <a:srgbClr val="FF0000"/>
              </a:solidFill>
            </a:endParaRPr>
          </a:p>
          <a:p>
            <a:pPr marL="342900" indent="-342900">
              <a:buAutoNum type="arabicParenR"/>
            </a:pPr>
            <a:endParaRPr lang="en-US" sz="1600" dirty="0">
              <a:solidFill>
                <a:srgbClr val="FF0000"/>
              </a:solidFill>
            </a:endParaRPr>
          </a:p>
          <a:p>
            <a:pPr marL="342900" indent="-342900">
              <a:buAutoNum type="arabicParenR"/>
            </a:pPr>
            <a:endParaRPr lang="en-US" sz="1600" dirty="0">
              <a:solidFill>
                <a:srgbClr val="FF0000"/>
              </a:solidFill>
            </a:endParaRPr>
          </a:p>
          <a:p>
            <a:pPr marL="342900" indent="-342900">
              <a:buAutoNum type="arabicParenR"/>
            </a:pPr>
            <a:endParaRPr lang="en-US" sz="1600" dirty="0">
              <a:solidFill>
                <a:srgbClr val="FF0000"/>
              </a:solidFill>
            </a:endParaRPr>
          </a:p>
          <a:p>
            <a:pPr marL="342900" indent="-342900">
              <a:buAutoNum type="arabicParenR"/>
            </a:pPr>
            <a:endParaRPr lang="en-US" sz="1600" dirty="0">
              <a:solidFill>
                <a:srgbClr val="FF0000"/>
              </a:solidFill>
            </a:endParaRPr>
          </a:p>
          <a:p>
            <a:pPr marL="342900" indent="-342900">
              <a:buAutoNum type="arabicParenR"/>
            </a:pPr>
            <a:endParaRPr lang="en-US" dirty="0">
              <a:solidFill>
                <a:srgbClr val="FF0000"/>
              </a:solidFill>
            </a:endParaRPr>
          </a:p>
          <a:p>
            <a:pPr marL="342900" indent="-342900">
              <a:buAutoNum type="arabicParenR"/>
            </a:pPr>
            <a:endParaRPr lang="en-US" dirty="0">
              <a:solidFill>
                <a:srgbClr val="FF0000"/>
              </a:solidFill>
            </a:endParaRPr>
          </a:p>
          <a:p>
            <a:pPr marL="342900" indent="-342900">
              <a:buAutoNum type="arabicParenR"/>
            </a:pPr>
            <a:endParaRPr lang="en-US" dirty="0"/>
          </a:p>
        </p:txBody>
      </p:sp>
    </p:spTree>
    <p:extLst>
      <p:ext uri="{BB962C8B-B14F-4D97-AF65-F5344CB8AC3E}">
        <p14:creationId xmlns:p14="http://schemas.microsoft.com/office/powerpoint/2010/main" val="18781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dissolve">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dissolve">
                                      <p:cBhvr>
                                        <p:cTn id="102"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134" y="281638"/>
            <a:ext cx="7911967" cy="923330"/>
          </a:xfrm>
          <a:prstGeom prst="rect">
            <a:avLst/>
          </a:prstGeom>
          <a:solidFill>
            <a:schemeClr val="bg2"/>
          </a:solidFill>
        </p:spPr>
        <p:txBody>
          <a:bodyPr wrap="square" rtlCol="0">
            <a:spAutoFit/>
          </a:bodyPr>
          <a:lstStyle/>
          <a:p>
            <a:r>
              <a:rPr lang="en-US" dirty="0"/>
              <a:t>Wide-ranging appeal especially to younger players </a:t>
            </a:r>
            <a:r>
              <a:rPr lang="mr-IN" dirty="0"/>
              <a:t>–</a:t>
            </a:r>
            <a:r>
              <a:rPr lang="en-US" dirty="0"/>
              <a:t> perhaps due to its simple, blocky structure </a:t>
            </a:r>
            <a:r>
              <a:rPr lang="mr-IN" dirty="0"/>
              <a:t>–</a:t>
            </a:r>
            <a:r>
              <a:rPr lang="en-US" dirty="0"/>
              <a:t> it’s not showy like many games and does not rely on slick, clever graphics.</a:t>
            </a:r>
          </a:p>
        </p:txBody>
      </p:sp>
      <p:sp>
        <p:nvSpPr>
          <p:cNvPr id="5" name="TextBox 4"/>
          <p:cNvSpPr txBox="1"/>
          <p:nvPr/>
        </p:nvSpPr>
        <p:spPr>
          <a:xfrm>
            <a:off x="577516" y="1414914"/>
            <a:ext cx="5967663" cy="2862322"/>
          </a:xfrm>
          <a:prstGeom prst="rect">
            <a:avLst/>
          </a:prstGeom>
          <a:solidFill>
            <a:schemeClr val="accent4">
              <a:lumMod val="20000"/>
              <a:lumOff val="80000"/>
            </a:schemeClr>
          </a:solidFill>
        </p:spPr>
        <p:txBody>
          <a:bodyPr wrap="square" rtlCol="0">
            <a:spAutoFit/>
          </a:bodyPr>
          <a:lstStyle/>
          <a:p>
            <a:r>
              <a:rPr lang="en-US" dirty="0"/>
              <a:t>Multi-platform presence helps its success. Word of mouth distribution.  ‘viral’ aspects. - Does not need marketing and promotional budget. Bypasses the conventional production process of large corporations and conventional game producers such as EA </a:t>
            </a:r>
          </a:p>
          <a:p>
            <a:r>
              <a:rPr lang="en-US" dirty="0"/>
              <a:t>Participatory. </a:t>
            </a:r>
            <a:r>
              <a:rPr lang="mr-IN" dirty="0"/>
              <a:t>–</a:t>
            </a:r>
            <a:r>
              <a:rPr lang="en-US" dirty="0"/>
              <a:t> </a:t>
            </a:r>
            <a:r>
              <a:rPr lang="en-US" dirty="0" err="1"/>
              <a:t>Shirky</a:t>
            </a:r>
            <a:endParaRPr lang="en-US" dirty="0"/>
          </a:p>
          <a:p>
            <a:r>
              <a:rPr lang="en-US" dirty="0" err="1"/>
              <a:t>Produser</a:t>
            </a:r>
            <a:r>
              <a:rPr lang="en-US" dirty="0"/>
              <a:t> Prosumer</a:t>
            </a:r>
          </a:p>
          <a:p>
            <a:endParaRPr lang="en-US" dirty="0"/>
          </a:p>
          <a:p>
            <a:endParaRPr lang="en-US" dirty="0"/>
          </a:p>
          <a:p>
            <a:r>
              <a:rPr lang="en-US" dirty="0"/>
              <a:t>Also global (Marshall McLuhan): ‘global village’ </a:t>
            </a:r>
          </a:p>
        </p:txBody>
      </p:sp>
      <p:sp>
        <p:nvSpPr>
          <p:cNvPr id="6" name="TextBox 5"/>
          <p:cNvSpPr txBox="1"/>
          <p:nvPr/>
        </p:nvSpPr>
        <p:spPr>
          <a:xfrm>
            <a:off x="577516" y="4697128"/>
            <a:ext cx="3416969" cy="1200329"/>
          </a:xfrm>
          <a:prstGeom prst="rect">
            <a:avLst/>
          </a:prstGeom>
          <a:solidFill>
            <a:schemeClr val="accent6">
              <a:lumMod val="20000"/>
              <a:lumOff val="80000"/>
            </a:schemeClr>
          </a:solidFill>
        </p:spPr>
        <p:txBody>
          <a:bodyPr wrap="square" rtlCol="0">
            <a:spAutoFit/>
          </a:bodyPr>
          <a:lstStyle/>
          <a:p>
            <a:r>
              <a:rPr lang="en-US" dirty="0"/>
              <a:t>Minecraft, post 2014,  became a way to promote the Microsoft brand through downloadable &amp;  cloud based versions of the game.</a:t>
            </a:r>
          </a:p>
        </p:txBody>
      </p:sp>
      <p:sp>
        <p:nvSpPr>
          <p:cNvPr id="7" name="TextBox 6"/>
          <p:cNvSpPr txBox="1"/>
          <p:nvPr/>
        </p:nvSpPr>
        <p:spPr>
          <a:xfrm>
            <a:off x="847023" y="5910162"/>
            <a:ext cx="2877954" cy="646331"/>
          </a:xfrm>
          <a:prstGeom prst="rect">
            <a:avLst/>
          </a:prstGeom>
          <a:solidFill>
            <a:schemeClr val="accent6">
              <a:lumMod val="20000"/>
              <a:lumOff val="80000"/>
            </a:schemeClr>
          </a:solidFill>
        </p:spPr>
        <p:txBody>
          <a:bodyPr wrap="square" rtlCol="0">
            <a:spAutoFit/>
          </a:bodyPr>
          <a:lstStyle/>
          <a:p>
            <a:r>
              <a:rPr lang="en-US" dirty="0"/>
              <a:t>Digital release before physical release</a:t>
            </a:r>
          </a:p>
        </p:txBody>
      </p:sp>
      <p:sp>
        <p:nvSpPr>
          <p:cNvPr id="8" name="TextBox 7"/>
          <p:cNvSpPr txBox="1"/>
          <p:nvPr/>
        </p:nvSpPr>
        <p:spPr>
          <a:xfrm>
            <a:off x="7786837" y="1566053"/>
            <a:ext cx="3080084" cy="3416320"/>
          </a:xfrm>
          <a:prstGeom prst="rect">
            <a:avLst/>
          </a:prstGeom>
          <a:noFill/>
          <a:ln>
            <a:solidFill>
              <a:schemeClr val="accent1"/>
            </a:solidFill>
          </a:ln>
        </p:spPr>
        <p:txBody>
          <a:bodyPr wrap="square" rtlCol="0">
            <a:spAutoFit/>
          </a:bodyPr>
          <a:lstStyle/>
          <a:p>
            <a:r>
              <a:rPr lang="en-US" dirty="0"/>
              <a:t>Microsoft has tried to regain control of the game by issuing various official releases and variations through Minecraft Realms.</a:t>
            </a:r>
          </a:p>
          <a:p>
            <a:r>
              <a:rPr lang="en-US" dirty="0"/>
              <a:t>Other companies such as Facebook’s Oculus are working on a VR version </a:t>
            </a:r>
            <a:r>
              <a:rPr lang="mr-IN" dirty="0"/>
              <a:t>–</a:t>
            </a:r>
            <a:r>
              <a:rPr lang="en-US" dirty="0"/>
              <a:t> despite initial resistance from the original studio. </a:t>
            </a:r>
          </a:p>
          <a:p>
            <a:r>
              <a:rPr lang="en-US" dirty="0"/>
              <a:t>Shows how large media corps dominate. </a:t>
            </a:r>
          </a:p>
        </p:txBody>
      </p:sp>
      <p:sp>
        <p:nvSpPr>
          <p:cNvPr id="2" name="TextBox 1"/>
          <p:cNvSpPr txBox="1"/>
          <p:nvPr/>
        </p:nvSpPr>
        <p:spPr>
          <a:xfrm>
            <a:off x="7590773" y="5897457"/>
            <a:ext cx="3276148" cy="646331"/>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Minecraft Movie </a:t>
            </a:r>
            <a:r>
              <a:rPr lang="mr-IN" dirty="0"/>
              <a:t>–</a:t>
            </a:r>
            <a:r>
              <a:rPr lang="en-US" dirty="0"/>
              <a:t> due to be released in may 2019</a:t>
            </a:r>
          </a:p>
        </p:txBody>
      </p:sp>
    </p:spTree>
    <p:extLst>
      <p:ext uri="{BB962C8B-B14F-4D97-AF65-F5344CB8AC3E}">
        <p14:creationId xmlns:p14="http://schemas.microsoft.com/office/powerpoint/2010/main" val="201119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29CD0E6-D8E2-B843-8FA4-A9A91E425EFE}"/>
              </a:ext>
            </a:extLst>
          </p:cNvPr>
          <p:cNvGraphicFramePr>
            <a:graphicFrameLocks noGrp="1"/>
          </p:cNvGraphicFramePr>
          <p:nvPr>
            <p:extLst>
              <p:ext uri="{D42A27DB-BD31-4B8C-83A1-F6EECF244321}">
                <p14:modId xmlns:p14="http://schemas.microsoft.com/office/powerpoint/2010/main" val="827646131"/>
              </p:ext>
            </p:extLst>
          </p:nvPr>
        </p:nvGraphicFramePr>
        <p:xfrm>
          <a:off x="766871" y="607327"/>
          <a:ext cx="9466893" cy="6131560"/>
        </p:xfrm>
        <a:graphic>
          <a:graphicData uri="http://schemas.openxmlformats.org/drawingml/2006/table">
            <a:tbl>
              <a:tblPr firstRow="1" bandRow="1">
                <a:tableStyleId>{5C22544A-7EE6-4342-B048-85BDC9FD1C3A}</a:tableStyleId>
              </a:tblPr>
              <a:tblGrid>
                <a:gridCol w="3155631">
                  <a:extLst>
                    <a:ext uri="{9D8B030D-6E8A-4147-A177-3AD203B41FA5}">
                      <a16:colId xmlns:a16="http://schemas.microsoft.com/office/drawing/2014/main" val="2486612398"/>
                    </a:ext>
                  </a:extLst>
                </a:gridCol>
                <a:gridCol w="3155631">
                  <a:extLst>
                    <a:ext uri="{9D8B030D-6E8A-4147-A177-3AD203B41FA5}">
                      <a16:colId xmlns:a16="http://schemas.microsoft.com/office/drawing/2014/main" val="4088146167"/>
                    </a:ext>
                  </a:extLst>
                </a:gridCol>
                <a:gridCol w="3155631">
                  <a:extLst>
                    <a:ext uri="{9D8B030D-6E8A-4147-A177-3AD203B41FA5}">
                      <a16:colId xmlns:a16="http://schemas.microsoft.com/office/drawing/2014/main" val="971872703"/>
                    </a:ext>
                  </a:extLst>
                </a:gridCol>
              </a:tblGrid>
              <a:tr h="370840">
                <a:tc>
                  <a:txBody>
                    <a:bodyPr/>
                    <a:lstStyle/>
                    <a:p>
                      <a:endParaRPr lang="en-US" dirty="0"/>
                    </a:p>
                  </a:txBody>
                  <a:tcPr/>
                </a:tc>
                <a:tc>
                  <a:txBody>
                    <a:bodyPr/>
                    <a:lstStyle/>
                    <a:p>
                      <a:r>
                        <a:rPr lang="en-US" dirty="0"/>
                        <a:t>What is it?</a:t>
                      </a:r>
                    </a:p>
                  </a:txBody>
                  <a:tcPr/>
                </a:tc>
                <a:tc>
                  <a:txBody>
                    <a:bodyPr/>
                    <a:lstStyle/>
                    <a:p>
                      <a:r>
                        <a:rPr lang="en-US" dirty="0"/>
                        <a:t>Comment (contexts, industry, audiences </a:t>
                      </a:r>
                      <a:r>
                        <a:rPr lang="en-US" dirty="0" err="1"/>
                        <a:t>etc</a:t>
                      </a:r>
                      <a:r>
                        <a:rPr lang="en-US" dirty="0"/>
                        <a:t>) </a:t>
                      </a:r>
                    </a:p>
                  </a:txBody>
                  <a:tcPr/>
                </a:tc>
                <a:extLst>
                  <a:ext uri="{0D108BD9-81ED-4DB2-BD59-A6C34878D82A}">
                    <a16:rowId xmlns:a16="http://schemas.microsoft.com/office/drawing/2014/main" val="3143867368"/>
                  </a:ext>
                </a:extLst>
              </a:tr>
              <a:tr h="370840">
                <a:tc>
                  <a:txBody>
                    <a:bodyPr/>
                    <a:lstStyle/>
                    <a:p>
                      <a:r>
                        <a:rPr lang="en-US" dirty="0" err="1"/>
                        <a:t>Yogscast</a:t>
                      </a:r>
                      <a:endParaRPr lang="en-US" dirty="0"/>
                    </a:p>
                  </a:txBody>
                  <a:tcPr/>
                </a:tc>
                <a:tc>
                  <a:txBody>
                    <a:bodyPr/>
                    <a:lstStyle/>
                    <a:p>
                      <a:endParaRPr lang="en-US" dirty="0"/>
                    </a:p>
                    <a:p>
                      <a:endParaRPr lang="en-US" dirty="0"/>
                    </a:p>
                  </a:txBody>
                  <a:tcPr/>
                </a:tc>
                <a:tc>
                  <a:txBody>
                    <a:bodyPr/>
                    <a:lstStyle/>
                    <a:p>
                      <a:endParaRPr lang="en-US"/>
                    </a:p>
                  </a:txBody>
                  <a:tcPr/>
                </a:tc>
                <a:extLst>
                  <a:ext uri="{0D108BD9-81ED-4DB2-BD59-A6C34878D82A}">
                    <a16:rowId xmlns:a16="http://schemas.microsoft.com/office/drawing/2014/main" val="2925822212"/>
                  </a:ext>
                </a:extLst>
              </a:tr>
              <a:tr h="370840">
                <a:tc>
                  <a:txBody>
                    <a:bodyPr/>
                    <a:lstStyle/>
                    <a:p>
                      <a:r>
                        <a:rPr lang="en-US" dirty="0"/>
                        <a:t>Minecraft: Story Mode</a:t>
                      </a:r>
                    </a:p>
                  </a:txBody>
                  <a:tcPr/>
                </a:tc>
                <a:tc>
                  <a:txBody>
                    <a:bodyPr/>
                    <a:lstStyle/>
                    <a:p>
                      <a:endParaRPr lang="en-US" dirty="0"/>
                    </a:p>
                    <a:p>
                      <a:endParaRPr lang="en-US" dirty="0"/>
                    </a:p>
                  </a:txBody>
                  <a:tcPr/>
                </a:tc>
                <a:tc>
                  <a:txBody>
                    <a:bodyPr/>
                    <a:lstStyle/>
                    <a:p>
                      <a:endParaRPr lang="en-US"/>
                    </a:p>
                  </a:txBody>
                  <a:tcPr/>
                </a:tc>
                <a:extLst>
                  <a:ext uri="{0D108BD9-81ED-4DB2-BD59-A6C34878D82A}">
                    <a16:rowId xmlns:a16="http://schemas.microsoft.com/office/drawing/2014/main" val="2837100770"/>
                  </a:ext>
                </a:extLst>
              </a:tr>
              <a:tr h="370840">
                <a:tc>
                  <a:txBody>
                    <a:bodyPr/>
                    <a:lstStyle/>
                    <a:p>
                      <a:r>
                        <a:rPr lang="en-US" dirty="0"/>
                        <a:t>Minecraft Realms</a:t>
                      </a:r>
                    </a:p>
                  </a:txBody>
                  <a:tcPr/>
                </a:tc>
                <a:tc>
                  <a:txBody>
                    <a:bodyPr/>
                    <a:lstStyle/>
                    <a:p>
                      <a:endParaRPr lang="en-US" dirty="0"/>
                    </a:p>
                    <a:p>
                      <a:endParaRPr lang="en-US" dirty="0"/>
                    </a:p>
                  </a:txBody>
                  <a:tcPr/>
                </a:tc>
                <a:tc>
                  <a:txBody>
                    <a:bodyPr/>
                    <a:lstStyle/>
                    <a:p>
                      <a:endParaRPr lang="en-US"/>
                    </a:p>
                  </a:txBody>
                  <a:tcPr/>
                </a:tc>
                <a:extLst>
                  <a:ext uri="{0D108BD9-81ED-4DB2-BD59-A6C34878D82A}">
                    <a16:rowId xmlns:a16="http://schemas.microsoft.com/office/drawing/2014/main" val="2404763240"/>
                  </a:ext>
                </a:extLst>
              </a:tr>
              <a:tr h="370840">
                <a:tc>
                  <a:txBody>
                    <a:bodyPr/>
                    <a:lstStyle/>
                    <a:p>
                      <a:r>
                        <a:rPr lang="en-US" dirty="0"/>
                        <a:t>Minecraft marketplace</a:t>
                      </a:r>
                    </a:p>
                  </a:txBody>
                  <a:tcPr/>
                </a:tc>
                <a:tc>
                  <a:txBody>
                    <a:bodyPr/>
                    <a:lstStyle/>
                    <a:p>
                      <a:endParaRPr lang="en-US" dirty="0"/>
                    </a:p>
                    <a:p>
                      <a:endParaRPr lang="en-US" dirty="0"/>
                    </a:p>
                  </a:txBody>
                  <a:tcPr/>
                </a:tc>
                <a:tc>
                  <a:txBody>
                    <a:bodyPr/>
                    <a:lstStyle/>
                    <a:p>
                      <a:endParaRPr lang="en-US"/>
                    </a:p>
                  </a:txBody>
                  <a:tcPr/>
                </a:tc>
                <a:extLst>
                  <a:ext uri="{0D108BD9-81ED-4DB2-BD59-A6C34878D82A}">
                    <a16:rowId xmlns:a16="http://schemas.microsoft.com/office/drawing/2014/main" val="684774619"/>
                  </a:ext>
                </a:extLst>
              </a:tr>
              <a:tr h="370840">
                <a:tc>
                  <a:txBody>
                    <a:bodyPr/>
                    <a:lstStyle/>
                    <a:p>
                      <a:r>
                        <a:rPr lang="en-US" dirty="0"/>
                        <a:t>In-game purchases</a:t>
                      </a:r>
                    </a:p>
                  </a:txBody>
                  <a:tcPr/>
                </a:tc>
                <a:tc>
                  <a:txBody>
                    <a:bodyPr/>
                    <a:lstStyle/>
                    <a:p>
                      <a:endParaRPr lang="en-US" dirty="0"/>
                    </a:p>
                    <a:p>
                      <a:endParaRPr lang="en-US" dirty="0"/>
                    </a:p>
                  </a:txBody>
                  <a:tcPr/>
                </a:tc>
                <a:tc>
                  <a:txBody>
                    <a:bodyPr/>
                    <a:lstStyle/>
                    <a:p>
                      <a:endParaRPr lang="en-US"/>
                    </a:p>
                  </a:txBody>
                  <a:tcPr/>
                </a:tc>
                <a:extLst>
                  <a:ext uri="{0D108BD9-81ED-4DB2-BD59-A6C34878D82A}">
                    <a16:rowId xmlns:a16="http://schemas.microsoft.com/office/drawing/2014/main" val="102636787"/>
                  </a:ext>
                </a:extLst>
              </a:tr>
              <a:tr h="370840">
                <a:tc>
                  <a:txBody>
                    <a:bodyPr/>
                    <a:lstStyle/>
                    <a:p>
                      <a:r>
                        <a:rPr lang="en-US" dirty="0"/>
                        <a:t>Nintendo Switch &amp; DS</a:t>
                      </a:r>
                    </a:p>
                    <a:p>
                      <a:r>
                        <a:rPr lang="en-US" dirty="0"/>
                        <a:t>PS Vita</a:t>
                      </a:r>
                    </a:p>
                  </a:txBody>
                  <a:tcPr/>
                </a:tc>
                <a:tc>
                  <a:txBody>
                    <a:bodyPr/>
                    <a:lstStyle/>
                    <a:p>
                      <a:endParaRPr lang="en-US" dirty="0"/>
                    </a:p>
                    <a:p>
                      <a:endParaRPr lang="en-US" dirty="0"/>
                    </a:p>
                  </a:txBody>
                  <a:tcPr/>
                </a:tc>
                <a:tc>
                  <a:txBody>
                    <a:bodyPr/>
                    <a:lstStyle/>
                    <a:p>
                      <a:endParaRPr lang="en-US"/>
                    </a:p>
                  </a:txBody>
                  <a:tcPr/>
                </a:tc>
                <a:extLst>
                  <a:ext uri="{0D108BD9-81ED-4DB2-BD59-A6C34878D82A}">
                    <a16:rowId xmlns:a16="http://schemas.microsoft.com/office/drawing/2014/main" val="2459764615"/>
                  </a:ext>
                </a:extLst>
              </a:tr>
              <a:tr h="370840">
                <a:tc>
                  <a:txBody>
                    <a:bodyPr/>
                    <a:lstStyle/>
                    <a:p>
                      <a:r>
                        <a:rPr lang="en-US" dirty="0"/>
                        <a:t>Cross-play</a:t>
                      </a:r>
                    </a:p>
                  </a:txBody>
                  <a:tcPr/>
                </a:tc>
                <a:tc>
                  <a:txBody>
                    <a:bodyPr/>
                    <a:lstStyle/>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3723883478"/>
                  </a:ext>
                </a:extLst>
              </a:tr>
              <a:tr h="370840">
                <a:tc>
                  <a:txBody>
                    <a:bodyPr/>
                    <a:lstStyle/>
                    <a:p>
                      <a:r>
                        <a:rPr lang="en-US" dirty="0"/>
                        <a:t>Oculus Rift</a:t>
                      </a:r>
                    </a:p>
                  </a:txBody>
                  <a:tcPr/>
                </a:tc>
                <a:tc>
                  <a:txBody>
                    <a:bodyPr/>
                    <a:lstStyle/>
                    <a:p>
                      <a:endParaRPr lang="en-US" dirty="0"/>
                    </a:p>
                    <a:p>
                      <a:endParaRPr lang="en-US" dirty="0"/>
                    </a:p>
                  </a:txBody>
                  <a:tcPr/>
                </a:tc>
                <a:tc>
                  <a:txBody>
                    <a:bodyPr/>
                    <a:lstStyle/>
                    <a:p>
                      <a:endParaRPr lang="en-US" dirty="0"/>
                    </a:p>
                    <a:p>
                      <a:endParaRPr lang="en-US" dirty="0"/>
                    </a:p>
                  </a:txBody>
                  <a:tcPr/>
                </a:tc>
                <a:extLst>
                  <a:ext uri="{0D108BD9-81ED-4DB2-BD59-A6C34878D82A}">
                    <a16:rowId xmlns:a16="http://schemas.microsoft.com/office/drawing/2014/main" val="4154851587"/>
                  </a:ext>
                </a:extLst>
              </a:tr>
              <a:tr h="370840">
                <a:tc>
                  <a:txBody>
                    <a:bodyPr/>
                    <a:lstStyle/>
                    <a:p>
                      <a:r>
                        <a:rPr lang="en-US" dirty="0"/>
                        <a:t>Digital convergence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6571477"/>
                  </a:ext>
                </a:extLst>
              </a:tr>
            </a:tbl>
          </a:graphicData>
        </a:graphic>
      </p:graphicFrame>
      <p:sp>
        <p:nvSpPr>
          <p:cNvPr id="5" name="TextBox 4">
            <a:extLst>
              <a:ext uri="{FF2B5EF4-FFF2-40B4-BE49-F238E27FC236}">
                <a16:creationId xmlns:a16="http://schemas.microsoft.com/office/drawing/2014/main" id="{5E391F30-7B7C-3449-8A99-8E39B7D01737}"/>
              </a:ext>
            </a:extLst>
          </p:cNvPr>
          <p:cNvSpPr txBox="1"/>
          <p:nvPr/>
        </p:nvSpPr>
        <p:spPr>
          <a:xfrm>
            <a:off x="2567835" y="237995"/>
            <a:ext cx="6588690" cy="369332"/>
          </a:xfrm>
          <a:prstGeom prst="rect">
            <a:avLst/>
          </a:prstGeom>
          <a:noFill/>
        </p:spPr>
        <p:txBody>
          <a:bodyPr wrap="square" rtlCol="0">
            <a:spAutoFit/>
          </a:bodyPr>
          <a:lstStyle/>
          <a:p>
            <a:r>
              <a:rPr lang="en-US" dirty="0"/>
              <a:t>Minecraft:  useful extra facts to demonstrate knowledge</a:t>
            </a:r>
          </a:p>
        </p:txBody>
      </p:sp>
    </p:spTree>
    <p:extLst>
      <p:ext uri="{BB962C8B-B14F-4D97-AF65-F5344CB8AC3E}">
        <p14:creationId xmlns:p14="http://schemas.microsoft.com/office/powerpoint/2010/main" val="51572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3203" y="336342"/>
            <a:ext cx="2658647"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Contexts </a:t>
            </a:r>
            <a:r>
              <a:rPr lang="mr-IN" dirty="0"/>
              <a:t>–</a:t>
            </a:r>
            <a:r>
              <a:rPr lang="en-US" dirty="0"/>
              <a:t> over to you</a:t>
            </a:r>
          </a:p>
          <a:p>
            <a:endParaRPr lang="en-US" dirty="0"/>
          </a:p>
          <a:p>
            <a:r>
              <a:rPr lang="en-US" dirty="0"/>
              <a:t>Social</a:t>
            </a:r>
          </a:p>
          <a:p>
            <a:r>
              <a:rPr lang="en-US" dirty="0"/>
              <a:t>Economic</a:t>
            </a:r>
          </a:p>
          <a:p>
            <a:endParaRPr lang="en-US" dirty="0"/>
          </a:p>
          <a:p>
            <a:endParaRPr lang="en-US" dirty="0"/>
          </a:p>
          <a:p>
            <a:r>
              <a:rPr lang="en-US" dirty="0"/>
              <a:t>See big text book and OCR factsheet.</a:t>
            </a:r>
          </a:p>
        </p:txBody>
      </p:sp>
    </p:spTree>
    <p:extLst>
      <p:ext uri="{BB962C8B-B14F-4D97-AF65-F5344CB8AC3E}">
        <p14:creationId xmlns:p14="http://schemas.microsoft.com/office/powerpoint/2010/main" val="13676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0138" y="104931"/>
            <a:ext cx="10142485" cy="5632311"/>
          </a:xfrm>
          <a:prstGeom prst="rect">
            <a:avLst/>
          </a:prstGeom>
          <a:noFill/>
        </p:spPr>
        <p:txBody>
          <a:bodyPr wrap="square" rtlCol="0">
            <a:spAutoFit/>
          </a:bodyPr>
          <a:lstStyle/>
          <a:p>
            <a:r>
              <a:rPr lang="en-US" dirty="0"/>
              <a:t>MINECRAFT PRESENTATION TASK</a:t>
            </a:r>
          </a:p>
          <a:p>
            <a:endParaRPr lang="en-US" dirty="0"/>
          </a:p>
          <a:p>
            <a:r>
              <a:rPr lang="en-GB" b="1" dirty="0" err="1"/>
              <a:t>Powerpoint</a:t>
            </a:r>
            <a:r>
              <a:rPr lang="en-GB" b="1" dirty="0"/>
              <a:t>/ Keynote MINECRAFT Presentation for Wednesday 13</a:t>
            </a:r>
            <a:r>
              <a:rPr lang="en-GB" b="1" baseline="30000" dirty="0"/>
              <a:t>TH</a:t>
            </a:r>
            <a:r>
              <a:rPr lang="en-GB" b="1" dirty="0"/>
              <a:t> Feb. </a:t>
            </a:r>
          </a:p>
          <a:p>
            <a:r>
              <a:rPr lang="en-GB" dirty="0"/>
              <a:t>Your presentation must look good. Slides should be suitable for sharing on social media and sites such as </a:t>
            </a:r>
            <a:r>
              <a:rPr lang="en-GB" dirty="0" err="1"/>
              <a:t>Slideshare</a:t>
            </a:r>
            <a:r>
              <a:rPr lang="en-GB" dirty="0"/>
              <a:t>. Make your slides visually attractive and not too cluttered. </a:t>
            </a:r>
          </a:p>
          <a:p>
            <a:r>
              <a:rPr lang="en-GB" dirty="0"/>
              <a:t> </a:t>
            </a:r>
          </a:p>
          <a:p>
            <a:r>
              <a:rPr lang="en-GB" dirty="0"/>
              <a:t> (use plenty of media language and concepts in your answers)</a:t>
            </a:r>
          </a:p>
          <a:p>
            <a:r>
              <a:rPr lang="en-GB" dirty="0"/>
              <a:t> </a:t>
            </a:r>
          </a:p>
          <a:p>
            <a:r>
              <a:rPr lang="en-GB" dirty="0"/>
              <a:t>You should cover the following points: suggested slide structure:</a:t>
            </a:r>
          </a:p>
          <a:p>
            <a:r>
              <a:rPr lang="en-GB" dirty="0"/>
              <a:t> </a:t>
            </a:r>
          </a:p>
          <a:p>
            <a:pPr lvl="0"/>
            <a:r>
              <a:rPr lang="en-GB" dirty="0"/>
              <a:t>1) Brief history and evolution of the game – do you think it has adapted to modern audiences and technologies? In what way are its distribution and promotion different from conventional video games?</a:t>
            </a:r>
          </a:p>
          <a:p>
            <a:pPr lvl="0"/>
            <a:r>
              <a:rPr lang="en-GB" dirty="0"/>
              <a:t>2) Why do you think Minecraft is so successful? Try to give as many reasons as possible.</a:t>
            </a:r>
          </a:p>
          <a:p>
            <a:pPr lvl="0"/>
            <a:r>
              <a:rPr lang="en-GB" dirty="0"/>
              <a:t>To what extent does the game suit a range different platforms (PC, games console, tablet, smartphone)?</a:t>
            </a:r>
          </a:p>
          <a:p>
            <a:pPr lvl="0"/>
            <a:r>
              <a:rPr lang="en-GB" dirty="0"/>
              <a:t>3) Minecraft’s presence beyond the actual game: reboots, spin-</a:t>
            </a:r>
            <a:r>
              <a:rPr lang="en-GB" dirty="0" err="1"/>
              <a:t>offs,film</a:t>
            </a:r>
            <a:r>
              <a:rPr lang="en-GB" dirty="0"/>
              <a:t>, merchandise, social media buzz. </a:t>
            </a:r>
          </a:p>
          <a:p>
            <a:pPr lvl="0"/>
            <a:r>
              <a:rPr lang="en-GB" dirty="0"/>
              <a:t>4) Socio-economic, political and cultural contexts</a:t>
            </a:r>
          </a:p>
          <a:p>
            <a:pPr lvl="0"/>
            <a:r>
              <a:rPr lang="en-GB" dirty="0"/>
              <a:t>5) How have ordinary users helped the promotion and distribution of the game? What does this say about Clay </a:t>
            </a:r>
            <a:r>
              <a:rPr lang="en-GB" dirty="0" err="1"/>
              <a:t>Shirky’s</a:t>
            </a:r>
            <a:r>
              <a:rPr lang="en-GB" dirty="0"/>
              <a:t> views on digital audiences and participatory media.</a:t>
            </a:r>
          </a:p>
          <a:p>
            <a:pPr lvl="0"/>
            <a:r>
              <a:rPr lang="en-GB" dirty="0"/>
              <a:t>6) Minecraft vs </a:t>
            </a:r>
            <a:r>
              <a:rPr lang="en-GB" dirty="0" err="1"/>
              <a:t>Fortnite</a:t>
            </a:r>
            <a:r>
              <a:rPr lang="en-GB" dirty="0"/>
              <a:t>. What do you think? Does Minecraft have a future? VR? </a:t>
            </a:r>
          </a:p>
          <a:p>
            <a:endParaRPr lang="en-US" dirty="0"/>
          </a:p>
        </p:txBody>
      </p:sp>
      <p:sp>
        <p:nvSpPr>
          <p:cNvPr id="3" name="Rounded Rectangle 2"/>
          <p:cNvSpPr/>
          <p:nvPr/>
        </p:nvSpPr>
        <p:spPr>
          <a:xfrm>
            <a:off x="325677" y="187890"/>
            <a:ext cx="11774465" cy="6400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04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2272" y="261257"/>
            <a:ext cx="5697415" cy="383847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9362" y="1184587"/>
            <a:ext cx="5329644" cy="2862322"/>
          </a:xfrm>
          <a:prstGeom prst="rect">
            <a:avLst/>
          </a:prstGeom>
          <a:noFill/>
        </p:spPr>
        <p:txBody>
          <a:bodyPr wrap="square" rtlCol="0">
            <a:spAutoFit/>
          </a:bodyPr>
          <a:lstStyle/>
          <a:p>
            <a:r>
              <a:rPr lang="en-US" dirty="0"/>
              <a:t>Multi-platform</a:t>
            </a:r>
          </a:p>
          <a:p>
            <a:r>
              <a:rPr lang="en-US" dirty="0"/>
              <a:t>Non competitive</a:t>
            </a:r>
          </a:p>
          <a:p>
            <a:r>
              <a:rPr lang="en-US" dirty="0"/>
              <a:t>Creative </a:t>
            </a:r>
          </a:p>
          <a:p>
            <a:r>
              <a:rPr lang="en-US" dirty="0"/>
              <a:t>Clay </a:t>
            </a:r>
            <a:r>
              <a:rPr lang="en-US" dirty="0" err="1"/>
              <a:t>Shirky</a:t>
            </a:r>
            <a:r>
              <a:rPr lang="en-US" dirty="0"/>
              <a:t> </a:t>
            </a:r>
          </a:p>
          <a:p>
            <a:r>
              <a:rPr lang="en-US" dirty="0"/>
              <a:t>Participatory</a:t>
            </a:r>
          </a:p>
          <a:p>
            <a:r>
              <a:rPr lang="en-US" dirty="0"/>
              <a:t>‘Prosumers’ and ‘</a:t>
            </a:r>
            <a:r>
              <a:rPr lang="en-US" dirty="0" err="1"/>
              <a:t>produsers</a:t>
            </a:r>
            <a:r>
              <a:rPr lang="en-US" dirty="0"/>
              <a:t>’ </a:t>
            </a:r>
          </a:p>
          <a:p>
            <a:r>
              <a:rPr lang="en-US" dirty="0"/>
              <a:t>Marshall McLuhan 1960s ‘global village’</a:t>
            </a:r>
          </a:p>
          <a:p>
            <a:r>
              <a:rPr lang="en-US" dirty="0"/>
              <a:t>Conglomerates</a:t>
            </a:r>
          </a:p>
          <a:p>
            <a:r>
              <a:rPr lang="en-US" dirty="0"/>
              <a:t>David </a:t>
            </a:r>
            <a:r>
              <a:rPr lang="en-US" dirty="0" err="1"/>
              <a:t>Hesmondhalgh</a:t>
            </a:r>
            <a:endParaRPr lang="en-US" dirty="0"/>
          </a:p>
          <a:p>
            <a:endParaRPr lang="en-US" dirty="0"/>
          </a:p>
        </p:txBody>
      </p:sp>
      <p:sp>
        <p:nvSpPr>
          <p:cNvPr id="2" name="TextBox 1"/>
          <p:cNvSpPr txBox="1"/>
          <p:nvPr/>
        </p:nvSpPr>
        <p:spPr>
          <a:xfrm>
            <a:off x="920431" y="261257"/>
            <a:ext cx="3460651" cy="923330"/>
          </a:xfrm>
          <a:prstGeom prst="rect">
            <a:avLst/>
          </a:prstGeom>
          <a:noFill/>
        </p:spPr>
        <p:txBody>
          <a:bodyPr wrap="square" rtlCol="0">
            <a:spAutoFit/>
          </a:bodyPr>
          <a:lstStyle/>
          <a:p>
            <a:r>
              <a:rPr lang="en-US" b="1" dirty="0"/>
              <a:t>Put each of these into a meaningful sentence relating to Minecraft: </a:t>
            </a:r>
          </a:p>
        </p:txBody>
      </p:sp>
    </p:spTree>
    <p:extLst>
      <p:ext uri="{BB962C8B-B14F-4D97-AF65-F5344CB8AC3E}">
        <p14:creationId xmlns:p14="http://schemas.microsoft.com/office/powerpoint/2010/main" val="28657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8877" y="463463"/>
            <a:ext cx="5849655" cy="5355312"/>
          </a:xfrm>
          <a:prstGeom prst="rect">
            <a:avLst/>
          </a:prstGeom>
          <a:noFill/>
          <a:ln>
            <a:solidFill>
              <a:schemeClr val="accent1"/>
            </a:solidFill>
          </a:ln>
        </p:spPr>
        <p:txBody>
          <a:bodyPr wrap="square" rtlCol="0">
            <a:spAutoFit/>
          </a:bodyPr>
          <a:lstStyle/>
          <a:p>
            <a:r>
              <a:rPr lang="en-US" b="1" dirty="0"/>
              <a:t>RESEARCH </a:t>
            </a:r>
            <a:r>
              <a:rPr lang="mr-IN" b="1" dirty="0"/>
              <a:t>–</a:t>
            </a:r>
            <a:r>
              <a:rPr lang="en-US" b="1" dirty="0"/>
              <a:t> work for Friday’s lesson 15</a:t>
            </a:r>
            <a:r>
              <a:rPr lang="en-US" b="1" baseline="30000" dirty="0"/>
              <a:t>th</a:t>
            </a:r>
            <a:r>
              <a:rPr lang="en-US" b="1" dirty="0"/>
              <a:t> February </a:t>
            </a:r>
          </a:p>
          <a:p>
            <a:r>
              <a:rPr lang="en-US" b="1" dirty="0"/>
              <a:t> try to finish in the lesson or complete for Tuesday 26</a:t>
            </a:r>
            <a:r>
              <a:rPr lang="en-US" b="1" baseline="30000" dirty="0"/>
              <a:t>th</a:t>
            </a:r>
            <a:r>
              <a:rPr lang="en-US" b="1" dirty="0"/>
              <a:t> Feb</a:t>
            </a:r>
          </a:p>
          <a:p>
            <a:endParaRPr lang="en-US" b="1" dirty="0"/>
          </a:p>
          <a:p>
            <a:r>
              <a:rPr lang="en-GB" dirty="0"/>
              <a:t>1) Compare Minecraft trailers to trailers for other games (e.g. GTA, </a:t>
            </a:r>
            <a:r>
              <a:rPr lang="en-GB" dirty="0" err="1"/>
              <a:t>Fortnite</a:t>
            </a:r>
            <a:r>
              <a:rPr lang="en-GB" dirty="0"/>
              <a:t>, COD) and write a 50 word summary of your findings.</a:t>
            </a:r>
          </a:p>
          <a:p>
            <a:r>
              <a:rPr lang="en-GB" dirty="0"/>
              <a:t> </a:t>
            </a:r>
          </a:p>
          <a:p>
            <a:r>
              <a:rPr lang="en-GB" b="1" dirty="0"/>
              <a:t> 2) Either </a:t>
            </a:r>
          </a:p>
          <a:p>
            <a:pPr marL="342900" indent="-342900">
              <a:buAutoNum type="alphaLcParenR"/>
            </a:pPr>
            <a:r>
              <a:rPr lang="en-GB" dirty="0"/>
              <a:t>Research the Minecraft official website </a:t>
            </a:r>
            <a:r>
              <a:rPr lang="en-GB" dirty="0">
                <a:hlinkClick r:id="rId2"/>
              </a:rPr>
              <a:t>https://minecraft.net/en-us/</a:t>
            </a:r>
            <a:r>
              <a:rPr lang="en-GB" dirty="0"/>
              <a:t> and make 5 bullet point comments about codes &amp; conventions;  layout, mode of address etc.</a:t>
            </a:r>
          </a:p>
          <a:p>
            <a:endParaRPr lang="en-GB" dirty="0"/>
          </a:p>
          <a:p>
            <a:r>
              <a:rPr lang="en-GB" b="1" dirty="0"/>
              <a:t>Or</a:t>
            </a:r>
          </a:p>
          <a:p>
            <a:r>
              <a:rPr lang="en-GB" dirty="0"/>
              <a:t>b) In a game you are familiar with, describe the opportunities for </a:t>
            </a:r>
          </a:p>
          <a:p>
            <a:pPr marL="285750" indent="-285750">
              <a:buFont typeface="Arial" charset="0"/>
              <a:buChar char="•"/>
            </a:pPr>
            <a:r>
              <a:rPr lang="en-GB" dirty="0"/>
              <a:t>collaboration rather than competition</a:t>
            </a:r>
          </a:p>
          <a:p>
            <a:pPr marL="285750" lvl="0" indent="-285750">
              <a:buFont typeface="Arial" charset="0"/>
              <a:buChar char="•"/>
            </a:pPr>
            <a:r>
              <a:rPr lang="en-GB" dirty="0"/>
              <a:t>developing online communities </a:t>
            </a:r>
          </a:p>
          <a:p>
            <a:endParaRPr lang="en-US" dirty="0"/>
          </a:p>
        </p:txBody>
      </p:sp>
    </p:spTree>
    <p:extLst>
      <p:ext uri="{BB962C8B-B14F-4D97-AF65-F5344CB8AC3E}">
        <p14:creationId xmlns:p14="http://schemas.microsoft.com/office/powerpoint/2010/main" val="624598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1645</Words>
  <Application>Microsoft Macintosh PowerPoint</Application>
  <PresentationFormat>Widescreen</PresentationFormat>
  <Paragraphs>256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the question about? (explain digital convergence and how it works in practice) What 3 areas MUST you talk about? Remember to include FACTS + ANALYSIS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43</cp:revision>
  <dcterms:created xsi:type="dcterms:W3CDTF">2018-07-11T11:50:02Z</dcterms:created>
  <dcterms:modified xsi:type="dcterms:W3CDTF">2019-03-12T13:10:34Z</dcterms:modified>
</cp:coreProperties>
</file>