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2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3BBB8-1862-E14F-A22F-5AB9972EC067}" type="datetimeFigureOut">
              <a:t>28/04/19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EF12F-5627-0A4A-94A1-6D499A13DF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25994-EBAC-D444-B835-499372B79169}" type="datetimeFigureOut">
              <a:t>28/04/19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EF864-77C5-304C-AA62-B8FDCC9F97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927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FBC1-21F4-114D-80DF-DDA1D0E3A8C6}" type="datetime1">
              <a:t>28/04/19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432-E964-B341-9AEF-1D4E4AACAF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7C79-F15E-AF43-809B-C4CC4CA6B91A}" type="datetime1">
              <a:t>28/04/19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432-E964-B341-9AEF-1D4E4AACAF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3971-95F2-024C-9DFB-6AD9914F03DB}" type="datetime1">
              <a:t>28/04/19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432-E964-B341-9AEF-1D4E4AACAF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1DD8-6C05-AE41-9D3B-AB7324E95515}" type="datetime1">
              <a:t>28/04/19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432-E964-B341-9AEF-1D4E4AACAF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0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A0-C4E1-E84A-A9FA-7D09C77864EB}" type="datetime1">
              <a:t>28/04/19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432-E964-B341-9AEF-1D4E4AACAF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8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A93E-52E0-3846-B8AE-32A20E8DF131}" type="datetime1">
              <a:t>28/04/19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432-E964-B341-9AEF-1D4E4AACAF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9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0AA-6BEF-7C45-A8EC-5AB4F3A285F1}" type="datetime1">
              <a:t>28/04/19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432-E964-B341-9AEF-1D4E4AACAF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2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DEF8-2B3A-6147-B0FF-A0478C641ABD}" type="datetime1">
              <a:t>28/04/19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432-E964-B341-9AEF-1D4E4AACAF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144D-63BC-FC4B-9A80-B9DBE11C5CE7}" type="datetime1">
              <a:t>28/04/19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432-E964-B341-9AEF-1D4E4AACAF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0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DD31-09B8-AE47-B3AA-F202E50A89F6}" type="datetime1">
              <a:t>28/04/19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432-E964-B341-9AEF-1D4E4AACAF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0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117-BD5A-2942-B985-5504F8509732}" type="datetime1">
              <a:t>28/04/19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432-E964-B341-9AEF-1D4E4AACAF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8EA7F-FCC4-A548-87CE-EB47B212CC21}" type="datetime1">
              <a:t>28/04/19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news &amp; print newspapers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5432-E964-B341-9AEF-1D4E4AACAF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3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48"/>
          <a:stretch/>
        </p:blipFill>
        <p:spPr>
          <a:xfrm>
            <a:off x="4580145" y="0"/>
            <a:ext cx="4375318" cy="5217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89" r="942" b="3335"/>
          <a:stretch/>
        </p:blipFill>
        <p:spPr>
          <a:xfrm>
            <a:off x="0" y="-300023"/>
            <a:ext cx="4350098" cy="5849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0034" y="5430955"/>
            <a:ext cx="7080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/>
              <a:t>Apply LIAR to both sources (This is OCR’s ‘theoretical framework’)</a:t>
            </a:r>
          </a:p>
          <a:p>
            <a:pPr marL="342900" indent="-342900">
              <a:buAutoNum type="arabicParenR"/>
            </a:pPr>
            <a:r>
              <a:rPr lang="en-US"/>
              <a:t>How does each source follow or subvert genre (generic conventions). Refer to Lacey and Neale?</a:t>
            </a:r>
          </a:p>
          <a:p>
            <a:pPr marL="342900" indent="-342900">
              <a:buAutoNum type="arabicParenR"/>
            </a:pPr>
            <a:r>
              <a:rPr lang="en-US"/>
              <a:t>To what extent does each source illustrate a trend of ‘feminization’ ?</a:t>
            </a:r>
          </a:p>
          <a:p>
            <a:pPr marL="342900" indent="-342900">
              <a:buAutoNum type="arabicParenR"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</p:spTree>
    <p:extLst>
      <p:ext uri="{BB962C8B-B14F-4D97-AF65-F5344CB8AC3E}">
        <p14:creationId xmlns:p14="http://schemas.microsoft.com/office/powerpoint/2010/main" val="85783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0158" y="4064924"/>
            <a:ext cx="32938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METRO</a:t>
            </a:r>
            <a:br>
              <a:rPr lang="en-US"/>
            </a:br>
            <a:r>
              <a:rPr lang="en-US" sz="1400">
                <a:solidFill>
                  <a:srgbClr val="FFFFFF"/>
                </a:solidFill>
              </a:rPr>
              <a:t>Freesheet</a:t>
            </a:r>
          </a:p>
          <a:p>
            <a:r>
              <a:rPr lang="en-US" sz="1400">
                <a:solidFill>
                  <a:srgbClr val="FFFFFF"/>
                </a:solidFill>
              </a:rPr>
              <a:t>Funded by advertising </a:t>
            </a:r>
          </a:p>
          <a:p>
            <a:r>
              <a:rPr lang="en-US" sz="1400">
                <a:solidFill>
                  <a:srgbClr val="FFFFFF"/>
                </a:solidFill>
              </a:rPr>
              <a:t>Owned by DMG (Daily Mail Group)</a:t>
            </a:r>
          </a:p>
          <a:p>
            <a:r>
              <a:rPr lang="en-US" sz="1400">
                <a:solidFill>
                  <a:srgbClr val="FFFFFF"/>
                </a:solidFill>
              </a:rPr>
              <a:t>Lord Rothermere</a:t>
            </a:r>
          </a:p>
          <a:p>
            <a:r>
              <a:rPr lang="en-US" sz="1400">
                <a:solidFill>
                  <a:srgbClr val="FFFFFF"/>
                </a:solidFill>
              </a:rPr>
              <a:t>Trad. Tabloid-style conventions</a:t>
            </a:r>
          </a:p>
          <a:p>
            <a:r>
              <a:rPr lang="en-US" sz="1400">
                <a:solidFill>
                  <a:srgbClr val="FFFFFF"/>
                </a:solidFill>
              </a:rPr>
              <a:t>Commuters</a:t>
            </a:r>
          </a:p>
          <a:p>
            <a:r>
              <a:rPr lang="en-US" sz="1400">
                <a:solidFill>
                  <a:srgbClr val="FFFFFF"/>
                </a:solidFill>
              </a:rPr>
              <a:t>(A)BC1 C2 </a:t>
            </a:r>
          </a:p>
          <a:p>
            <a:r>
              <a:rPr lang="en-US" sz="1400">
                <a:solidFill>
                  <a:srgbClr val="FFFFFF"/>
                </a:solidFill>
              </a:rPr>
              <a:t>Mainstreamers</a:t>
            </a:r>
          </a:p>
          <a:p>
            <a:r>
              <a:rPr lang="en-US" sz="1400">
                <a:solidFill>
                  <a:srgbClr val="FFFFFF"/>
                </a:solidFill>
              </a:rPr>
              <a:t>Right-wing, ‘right-leaning’  (Tory, Conservative)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6405" y="454686"/>
            <a:ext cx="4283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ANSWERS</a:t>
            </a:r>
          </a:p>
          <a:p>
            <a:r>
              <a:rPr lang="en-US"/>
              <a:t>GUARDIAN</a:t>
            </a:r>
          </a:p>
          <a:p>
            <a:r>
              <a:rPr lang="en-US" sz="1400">
                <a:solidFill>
                  <a:schemeClr val="bg1"/>
                </a:solidFill>
              </a:rPr>
              <a:t>Scott Trust/Guardian Media Group</a:t>
            </a:r>
          </a:p>
          <a:p>
            <a:r>
              <a:rPr lang="en-US" sz="1400">
                <a:solidFill>
                  <a:schemeClr val="bg1"/>
                </a:solidFill>
              </a:rPr>
              <a:t>Subscription service</a:t>
            </a:r>
          </a:p>
          <a:p>
            <a:r>
              <a:rPr lang="en-US" sz="1400">
                <a:solidFill>
                  <a:schemeClr val="bg1"/>
                </a:solidFill>
              </a:rPr>
              <a:t>‘Compact’ tabloid  format but not style</a:t>
            </a:r>
          </a:p>
          <a:p>
            <a:r>
              <a:rPr lang="en-US" sz="1400">
                <a:solidFill>
                  <a:schemeClr val="bg1"/>
                </a:solidFill>
              </a:rPr>
              <a:t>Reformers</a:t>
            </a:r>
          </a:p>
          <a:p>
            <a:r>
              <a:rPr lang="en-US" sz="1400">
                <a:solidFill>
                  <a:schemeClr val="bg1"/>
                </a:solidFill>
              </a:rPr>
              <a:t>Liberal/centre-left ‘left-leaning’</a:t>
            </a:r>
            <a:r>
              <a:rPr lang="en-US" sz="1400">
                <a:solidFill>
                  <a:schemeClr val="bg1"/>
                </a:solidFill>
              </a:rPr>
              <a:t> Lib-Dems/Lab</a:t>
            </a:r>
          </a:p>
          <a:p>
            <a:r>
              <a:rPr lang="en-US" sz="1400">
                <a:solidFill>
                  <a:schemeClr val="bg1"/>
                </a:solidFill>
              </a:rPr>
              <a:t>ABC1s</a:t>
            </a:r>
          </a:p>
          <a:p>
            <a:r>
              <a:rPr lang="en-US" sz="1400">
                <a:solidFill>
                  <a:schemeClr val="bg1"/>
                </a:solidFill>
              </a:rPr>
              <a:t>Strong tradition of </a:t>
            </a:r>
            <a:r>
              <a:rPr lang="en-US" sz="1400" b="1">
                <a:solidFill>
                  <a:schemeClr val="bg1"/>
                </a:solidFill>
              </a:rPr>
              <a:t>investicative journalism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30083" y="85354"/>
            <a:ext cx="291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GUARDIAN OR METRO?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006" y="350025"/>
            <a:ext cx="5380147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Tabloid format but not style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Freesheet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Funded by advertising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Owned by DMG (Daily Mail Group)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Scott Trust/Guardian Media Group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Tabloid mode of address and conventions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Subscription service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Reformers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Lord Rothermere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Commuters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Liberal/centre-left ‘left-leaning’ (Lib-Dems/Labour)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(A)BC1 C2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Mainstreamers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Right-wing, ‘right-leaning’  </a:t>
            </a:r>
            <a:r>
              <a:rPr lang="en-US" sz="1400"/>
              <a:t>(Tory, Conservative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ABC1s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Strong tradition of</a:t>
            </a:r>
            <a:r>
              <a:rPr lang="en-US"/>
              <a:t> </a:t>
            </a:r>
            <a:r>
              <a:rPr lang="en-US" b="1"/>
              <a:t>investicative journalism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410148" y="454686"/>
            <a:ext cx="0" cy="6403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</p:spTree>
    <p:extLst>
      <p:ext uri="{BB962C8B-B14F-4D97-AF65-F5344CB8AC3E}">
        <p14:creationId xmlns:p14="http://schemas.microsoft.com/office/powerpoint/2010/main" val="101796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08" y="309901"/>
            <a:ext cx="7420203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Section 1</a:t>
            </a:r>
          </a:p>
          <a:p>
            <a:r>
              <a:rPr lang="en-US"/>
              <a:t>Define Moral Panics. </a:t>
            </a:r>
          </a:p>
          <a:p>
            <a:r>
              <a:rPr lang="en-US"/>
              <a:t>Theorist?</a:t>
            </a:r>
          </a:p>
          <a:p>
            <a:r>
              <a:rPr lang="en-US"/>
              <a:t>Common scapegoats (‘fold devils’)?</a:t>
            </a:r>
          </a:p>
          <a:p>
            <a:r>
              <a:rPr lang="en-US"/>
              <a:t>Effects of Moral Panics?</a:t>
            </a:r>
          </a:p>
          <a:p>
            <a:r>
              <a:rPr lang="en-US"/>
              <a:t>Reasons why propular / populist newspapers producers use Moral Panics?</a:t>
            </a:r>
          </a:p>
          <a:p>
            <a:r>
              <a:rPr lang="en-US"/>
              <a:t>How do Moral panics link to Gerbner’s ideas on Cultivation Theory and Mean World Syndrome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008" y="2780203"/>
            <a:ext cx="7420203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Section 2</a:t>
            </a:r>
          </a:p>
          <a:p>
            <a:r>
              <a:rPr lang="en-US"/>
              <a:t>Look at Metro Online, Mail online and the Sun Online and find examples of Moral Panics.</a:t>
            </a:r>
          </a:p>
          <a:p>
            <a:endParaRPr lang="en-US"/>
          </a:p>
          <a:p>
            <a:r>
              <a:rPr lang="en-US"/>
              <a:t>Answer section 1 above this time using evidence from the online versions of the tabloids you have studied.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</p:spTree>
    <p:extLst>
      <p:ext uri="{BB962C8B-B14F-4D97-AF65-F5344CB8AC3E}">
        <p14:creationId xmlns:p14="http://schemas.microsoft.com/office/powerpoint/2010/main" val="230141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4251" y="73812"/>
            <a:ext cx="4055996" cy="6617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/>
              <a:t>Activity B</a:t>
            </a:r>
          </a:p>
          <a:p>
            <a:r>
              <a:rPr lang="en-US"/>
              <a:t>Match the concepts to the theorists</a:t>
            </a:r>
          </a:p>
          <a:p>
            <a:endParaRPr lang="en-US"/>
          </a:p>
          <a:p>
            <a:r>
              <a:rPr lang="en-US"/>
              <a:t>1 Intertextuality </a:t>
            </a:r>
            <a:r>
              <a:rPr lang="en-US" sz="1400"/>
              <a:t>( &amp; hypperealism – the primacy of fake replica second-hand simulated mediated reality) </a:t>
            </a:r>
          </a:p>
          <a:p>
            <a:r>
              <a:rPr lang="en-US"/>
              <a:t>2 Narrative disruption</a:t>
            </a:r>
          </a:p>
          <a:p>
            <a:r>
              <a:rPr lang="en-US"/>
              <a:t>3 Binary Opposition</a:t>
            </a:r>
          </a:p>
          <a:p>
            <a:r>
              <a:rPr lang="en-US"/>
              <a:t>4 Connotation</a:t>
            </a:r>
          </a:p>
          <a:p>
            <a:r>
              <a:rPr lang="en-US"/>
              <a:t>5 Hybridity</a:t>
            </a:r>
          </a:p>
          <a:p>
            <a:r>
              <a:rPr lang="en-US"/>
              <a:t>6 Objectification</a:t>
            </a:r>
          </a:p>
          <a:p>
            <a:r>
              <a:rPr lang="en-US"/>
              <a:t>7 Patriarchal values</a:t>
            </a:r>
          </a:p>
          <a:p>
            <a:r>
              <a:rPr lang="en-US"/>
              <a:t>8 </a:t>
            </a:r>
            <a:r>
              <a:rPr lang="en-US" sz="1600"/>
              <a:t>Mean World Syndrome &amp; Cultivation Theory</a:t>
            </a:r>
          </a:p>
          <a:p>
            <a:r>
              <a:rPr lang="en-US"/>
              <a:t>__________________</a:t>
            </a:r>
          </a:p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A Claude Levi-Strauss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B John Berger/ Laura Mulvey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 Van Zoonen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D George Gerbner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E Todorov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F Steve Neale</a:t>
            </a:r>
            <a:br>
              <a:rPr lang="en-US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G Baudrillard 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H Roland Barthes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0006" y="200015"/>
            <a:ext cx="4170115" cy="747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Media Language </a:t>
            </a:r>
            <a:r>
              <a:rPr lang="en-US" b="1"/>
              <a:t>Activity A</a:t>
            </a:r>
          </a:p>
          <a:p>
            <a:r>
              <a:rPr lang="en-US"/>
              <a:t>Find, copy &amp; annotate examples of: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Masthead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Banner headline / banner ad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Skyline – </a:t>
            </a:r>
            <a:r>
              <a:rPr lang="en-US" sz="1200"/>
              <a:t>text/box/ ad at the top, usually above masthead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Serif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Sans-serif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Jump/ jumpline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Formal mode of address (‘register’)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Informal mode of address </a:t>
            </a:r>
            <a:r>
              <a:rPr lang="en-US"/>
              <a:t> 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House style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Anchorage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Banner advert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punning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Body or copy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Sidebar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Standfirst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Tightly cropped close-up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Cross-headline / pullquote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Drop cap</a:t>
            </a:r>
          </a:p>
          <a:p>
            <a:pPr marL="342900" indent="-342900">
              <a:buFont typeface="+mj-lt"/>
              <a:buAutoNum type="alphaLcPeriod"/>
            </a:pPr>
            <a:r>
              <a:rPr lang="en-US"/>
              <a:t>Byline</a:t>
            </a:r>
          </a:p>
          <a:p>
            <a:r>
              <a:rPr lang="en-US"/>
              <a:t>t. 3 colour palette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0199" y="5156021"/>
            <a:ext cx="150004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Activity C </a:t>
            </a:r>
          </a:p>
          <a:p>
            <a:r>
              <a:rPr lang="en-US" sz="1600"/>
              <a:t>find examples of any 5 from activity B</a:t>
            </a:r>
          </a:p>
        </p:txBody>
      </p:sp>
    </p:spTree>
    <p:extLst>
      <p:ext uri="{BB962C8B-B14F-4D97-AF65-F5344CB8AC3E}">
        <p14:creationId xmlns:p14="http://schemas.microsoft.com/office/powerpoint/2010/main" val="295102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news &amp; print newspapers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120" y="1950143"/>
            <a:ext cx="553103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E</a:t>
            </a:r>
          </a:p>
          <a:p>
            <a:r>
              <a:rPr lang="en-US"/>
              <a:t>Find two stories that exemplify the different brand values and ethos of </a:t>
            </a:r>
          </a:p>
          <a:p>
            <a:r>
              <a:rPr lang="en-US"/>
              <a:t>The Daily Mail/Sun/ or Express  vs The Guardian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120" y="322804"/>
            <a:ext cx="3600098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D</a:t>
            </a:r>
          </a:p>
          <a:p>
            <a:r>
              <a:rPr lang="en-US"/>
              <a:t>Use kiosko.net – copy two contrasting front pages and analyze them using RAIL. Refer to the blue box concepts in your analysis.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119" y="3332136"/>
            <a:ext cx="5800681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F</a:t>
            </a:r>
          </a:p>
          <a:p>
            <a:r>
              <a:rPr lang="en-US"/>
              <a:t>Find examples of stories/conventions  that illustrate or explore the following contexts and ideologies:</a:t>
            </a:r>
          </a:p>
          <a:p>
            <a:r>
              <a:rPr lang="en-US" b="1"/>
              <a:t>Consumerism </a:t>
            </a:r>
            <a:r>
              <a:rPr lang="en-US" sz="1600" b="1"/>
              <a:t>(including health, escape &amp; utopian ideals)</a:t>
            </a:r>
          </a:p>
          <a:p>
            <a:r>
              <a:rPr lang="en-US" b="1"/>
              <a:t>Feminism, </a:t>
            </a:r>
            <a:r>
              <a:rPr lang="en-US" sz="1600" b="1"/>
              <a:t>sexism (including objectification, Gaze theory, gender performativity gender conditioning</a:t>
            </a:r>
            <a:r>
              <a:rPr lang="en-US" b="1"/>
              <a:t>)</a:t>
            </a:r>
            <a:endParaRPr lang="en-US" b="1"/>
          </a:p>
          <a:p>
            <a:r>
              <a:rPr lang="en-US" b="1"/>
              <a:t>Racism, </a:t>
            </a:r>
            <a:r>
              <a:rPr lang="en-US" b="1"/>
              <a:t>islamophobia, anti-semitism</a:t>
            </a:r>
          </a:p>
          <a:p>
            <a:r>
              <a:rPr lang="en-US" b="1"/>
              <a:t>Ethnocentricity, xenophobia, patriotism</a:t>
            </a:r>
          </a:p>
          <a:p>
            <a:r>
              <a:rPr lang="en-US" b="1"/>
              <a:t>Multi-culturalism</a:t>
            </a:r>
          </a:p>
          <a:p>
            <a:r>
              <a:rPr lang="en-US" b="1"/>
              <a:t>Cultivation theory </a:t>
            </a:r>
            <a:r>
              <a:rPr lang="en-US" sz="1600" b="1"/>
              <a:t>(incl Mean World Syndrome &amp; Moral Panics) </a:t>
            </a:r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9215" y="125008"/>
            <a:ext cx="2590957" cy="37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REVISION ACTIVITIES</a:t>
            </a:r>
          </a:p>
        </p:txBody>
      </p:sp>
    </p:spTree>
    <p:extLst>
      <p:ext uri="{BB962C8B-B14F-4D97-AF65-F5344CB8AC3E}">
        <p14:creationId xmlns:p14="http://schemas.microsoft.com/office/powerpoint/2010/main" val="601310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558</Words>
  <Application>Microsoft Macintosh PowerPoint</Application>
  <PresentationFormat>On-screen Show (4:3)</PresentationFormat>
  <Paragraphs>117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Meier</dc:creator>
  <cp:lastModifiedBy>jon Meier</cp:lastModifiedBy>
  <cp:revision>13</cp:revision>
  <dcterms:created xsi:type="dcterms:W3CDTF">2019-04-28T09:18:16Z</dcterms:created>
  <dcterms:modified xsi:type="dcterms:W3CDTF">2019-04-28T10:59:38Z</dcterms:modified>
</cp:coreProperties>
</file>