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739A-465B-CD47-B9F7-617BC5434B0B}" type="datetimeFigureOut">
              <a:t>02/06/20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34E6-CB23-F64B-85F0-80BA6762A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561" y="897794"/>
            <a:ext cx="67108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Year 12 Thursday 4</a:t>
            </a:r>
            <a:r>
              <a:rPr lang="en-US" sz="4000" b="1" baseline="30000"/>
              <a:t>th</a:t>
            </a:r>
            <a:r>
              <a:rPr lang="en-US" sz="4000" b="1"/>
              <a:t> June</a:t>
            </a:r>
          </a:p>
          <a:p>
            <a:pPr algn="ctr"/>
            <a:r>
              <a:rPr lang="en-US" sz="4000" b="1"/>
              <a:t>Print news &amp; media indiustries</a:t>
            </a:r>
          </a:p>
          <a:p>
            <a:pPr algn="ctr"/>
            <a:r>
              <a:rPr lang="en-US" sz="4000"/>
              <a:t>Focus on  The Guardian &amp; News Values</a:t>
            </a:r>
          </a:p>
          <a:p>
            <a:endParaRPr lang="en-US"/>
          </a:p>
          <a:p>
            <a:r>
              <a:rPr lang="en-US"/>
              <a:t>Recap Tuesday’s lesson</a:t>
            </a:r>
          </a:p>
          <a:p>
            <a:r>
              <a:rPr lang="en-US"/>
              <a:t>Go over media language on Sun Front Cover</a:t>
            </a:r>
          </a:p>
          <a:p>
            <a:r>
              <a:rPr lang="en-US"/>
              <a:t>Go over Scavenger Hunt section D</a:t>
            </a:r>
          </a:p>
        </p:txBody>
      </p:sp>
    </p:spTree>
    <p:extLst>
      <p:ext uri="{BB962C8B-B14F-4D97-AF65-F5344CB8AC3E}">
        <p14:creationId xmlns:p14="http://schemas.microsoft.com/office/powerpoint/2010/main" val="128167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3" y="653999"/>
            <a:ext cx="4264419" cy="551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2567" y="284667"/>
            <a:ext cx="345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Media language &amp; industries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7052" y="171866"/>
            <a:ext cx="445568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Industry</a:t>
            </a:r>
          </a:p>
          <a:p>
            <a:r>
              <a:rPr lang="en-US"/>
              <a:t>Tabloid or broadsheet?</a:t>
            </a:r>
          </a:p>
          <a:p>
            <a:r>
              <a:rPr lang="en-US"/>
              <a:t>Who owns the Sun?</a:t>
            </a:r>
          </a:p>
          <a:p>
            <a:r>
              <a:rPr lang="en-US">
                <a:solidFill>
                  <a:srgbClr val="FF0000"/>
                </a:solidFill>
              </a:rPr>
              <a:t>Rupert Murdoch / News International</a:t>
            </a:r>
          </a:p>
          <a:p>
            <a:r>
              <a:rPr lang="en-US"/>
              <a:t>How is it funded? </a:t>
            </a:r>
            <a:r>
              <a:rPr lang="en-US">
                <a:solidFill>
                  <a:srgbClr val="FF0000"/>
                </a:solidFill>
              </a:rPr>
              <a:t>No Paywall</a:t>
            </a:r>
          </a:p>
          <a:p>
            <a:r>
              <a:rPr lang="en-US"/>
              <a:t>What else do they own? </a:t>
            </a:r>
            <a:r>
              <a:rPr lang="en-US">
                <a:solidFill>
                  <a:srgbClr val="FF0000"/>
                </a:solidFill>
              </a:rPr>
              <a:t>The Times, Sky</a:t>
            </a:r>
          </a:p>
          <a:p>
            <a:r>
              <a:rPr lang="en-US" b="1">
                <a:solidFill>
                  <a:srgbClr val="FF0000"/>
                </a:solidFill>
              </a:rPr>
              <a:t>Hegemonic</a:t>
            </a:r>
            <a:r>
              <a:rPr lang="en-US">
                <a:solidFill>
                  <a:srgbClr val="FF0000"/>
                </a:solidFill>
              </a:rPr>
              <a:t>- owned by a powerful minority </a:t>
            </a:r>
          </a:p>
          <a:p>
            <a:r>
              <a:rPr lang="en-US"/>
              <a:t>Meaning of ‘</a:t>
            </a:r>
            <a:r>
              <a:rPr lang="en-US" b="1">
                <a:solidFill>
                  <a:srgbClr val="FF0000"/>
                </a:solidFill>
              </a:rPr>
              <a:t>media concentration</a:t>
            </a:r>
            <a:r>
              <a:rPr lang="en-US"/>
              <a:t>’? </a:t>
            </a:r>
            <a:r>
              <a:rPr lang="en-US">
                <a:solidFill>
                  <a:srgbClr val="FF0000"/>
                </a:solidFill>
              </a:rPr>
              <a:t>News media is owned by a small number of powerful conglomerates</a:t>
            </a:r>
          </a:p>
          <a:p>
            <a:r>
              <a:rPr lang="en-US"/>
              <a:t>Political affiliation-</a:t>
            </a:r>
            <a:r>
              <a:rPr lang="en-US">
                <a:solidFill>
                  <a:srgbClr val="FF0000"/>
                </a:solidFill>
              </a:rPr>
              <a:t> YES CONS</a:t>
            </a:r>
          </a:p>
          <a:p>
            <a:r>
              <a:rPr lang="en-US"/>
              <a:t>Links to Bandura? Gerbner?- </a:t>
            </a:r>
            <a:r>
              <a:rPr lang="en-US">
                <a:solidFill>
                  <a:srgbClr val="FF0000"/>
                </a:solidFill>
              </a:rPr>
              <a:t>INFLUENCE OVER TIME THE WAY PEOPLE THINK &amp; BEHAVE ABOUT WOMEN, MINORITIES, REFUGEES </a:t>
            </a:r>
          </a:p>
          <a:p>
            <a:r>
              <a:rPr lang="en-US"/>
              <a:t>Moral Panics</a:t>
            </a:r>
            <a:r>
              <a:rPr lang="en-US">
                <a:solidFill>
                  <a:srgbClr val="FF0000"/>
                </a:solidFill>
              </a:rPr>
              <a:t> STANLEY COHEN – scapegoating= blaming sections of society for social problems. Works in favour of those in power (male, white elites &amp; conglomerates)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b="1"/>
              <a:t>Links to </a:t>
            </a:r>
            <a:r>
              <a:rPr lang="en-US"/>
              <a:t>Van Zoonen (patriarchy)- </a:t>
            </a:r>
            <a:r>
              <a:rPr lang="en-US">
                <a:solidFill>
                  <a:srgbClr val="FF0000"/>
                </a:solidFill>
              </a:rPr>
              <a:t>reflects a male-dominated viewpoint</a:t>
            </a:r>
          </a:p>
          <a:p>
            <a:r>
              <a:rPr lang="en-US"/>
              <a:t>Relevance of Butler- </a:t>
            </a:r>
            <a:r>
              <a:rPr lang="en-US">
                <a:solidFill>
                  <a:srgbClr val="FF0000"/>
                </a:solidFill>
              </a:rPr>
              <a:t>gender performance &amp; conditioning = ‘performativity’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928" y="766410"/>
            <a:ext cx="67656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Industry theorists – </a:t>
            </a:r>
          </a:p>
          <a:p>
            <a:r>
              <a:rPr lang="en-US"/>
              <a:t>check out: Theory zone- OCR theorists </a:t>
            </a:r>
          </a:p>
          <a:p>
            <a:endParaRPr lang="en-US"/>
          </a:p>
          <a:p>
            <a:r>
              <a:rPr lang="en-US" b="1"/>
              <a:t>David Hesmonhalgh </a:t>
            </a:r>
            <a:r>
              <a:rPr lang="en-US"/>
              <a:t>(corporate dominance and avoiding risk)</a:t>
            </a:r>
          </a:p>
          <a:p>
            <a:r>
              <a:rPr lang="en-US" b="1"/>
              <a:t>Curran &amp; Seaton </a:t>
            </a:r>
            <a:r>
              <a:rPr lang="en-US"/>
              <a:t>( power of media conglomerates, concentration of 					media ownership; media is controlled by 					privileged elites; hegemonic rather than 					pluralist)</a:t>
            </a:r>
          </a:p>
          <a:p>
            <a:r>
              <a:rPr lang="en-US" b="1"/>
              <a:t>Livingstone and Lunt </a:t>
            </a:r>
            <a:r>
              <a:rPr lang="en-US"/>
              <a:t>(difficulty of media regulation in a digital age)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6057" y="4675100"/>
            <a:ext cx="511253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Friday 5</a:t>
            </a:r>
            <a:r>
              <a:rPr lang="en-US" baseline="30000"/>
              <a:t>th</a:t>
            </a:r>
            <a:r>
              <a:rPr lang="en-US"/>
              <a:t> June  4.00pm  – do the activities at the end of the OCR theory guides to </a:t>
            </a:r>
          </a:p>
          <a:p>
            <a:r>
              <a:rPr lang="en-US"/>
              <a:t>Livingstone &amp; Lunt</a:t>
            </a:r>
          </a:p>
          <a:p>
            <a:r>
              <a:rPr lang="en-US"/>
              <a:t>&amp; </a:t>
            </a:r>
          </a:p>
          <a:p>
            <a:r>
              <a:rPr lang="en-US"/>
              <a:t>Curran &amp; Seaton </a:t>
            </a:r>
          </a:p>
        </p:txBody>
      </p:sp>
    </p:spTree>
    <p:extLst>
      <p:ext uri="{BB962C8B-B14F-4D97-AF65-F5344CB8AC3E}">
        <p14:creationId xmlns:p14="http://schemas.microsoft.com/office/powerpoint/2010/main" val="308095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33" y="405102"/>
            <a:ext cx="7126901" cy="5355313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Year 12 exam </a:t>
            </a:r>
          </a:p>
          <a:p>
            <a:r>
              <a:rPr lang="en-US"/>
              <a:t>These are the OCR theorists you should have some knowledge of </a:t>
            </a:r>
          </a:p>
          <a:p>
            <a:r>
              <a:rPr lang="en-US"/>
              <a:t>We’ll do a helpful revision activity on this next Tuesday (9</a:t>
            </a:r>
            <a:r>
              <a:rPr lang="en-US" baseline="30000"/>
              <a:t>th</a:t>
            </a:r>
            <a:r>
              <a:rPr lang="en-US"/>
              <a:t> June)</a:t>
            </a:r>
          </a:p>
          <a:p>
            <a:endParaRPr lang="en-US"/>
          </a:p>
          <a:p>
            <a:r>
              <a:rPr lang="en-US"/>
              <a:t>MEDIA LANGUAGE</a:t>
            </a:r>
          </a:p>
          <a:p>
            <a:r>
              <a:rPr lang="en-US"/>
              <a:t>Todorov</a:t>
            </a:r>
          </a:p>
          <a:p>
            <a:r>
              <a:rPr lang="en-US"/>
              <a:t>Levi-Strauss</a:t>
            </a:r>
          </a:p>
          <a:p>
            <a:r>
              <a:rPr lang="en-US"/>
              <a:t>Neale</a:t>
            </a:r>
          </a:p>
          <a:p>
            <a:r>
              <a:rPr lang="en-US"/>
              <a:t>Baudrillard</a:t>
            </a:r>
          </a:p>
          <a:p>
            <a:r>
              <a:rPr lang="en-US"/>
              <a:t>Barthes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INDUSTRY</a:t>
            </a:r>
          </a:p>
          <a:p>
            <a:r>
              <a:rPr lang="en-US"/>
              <a:t>Hesmondhalgh</a:t>
            </a:r>
          </a:p>
          <a:p>
            <a:r>
              <a:rPr lang="en-US"/>
              <a:t>Curran &amp; Seaton</a:t>
            </a:r>
          </a:p>
          <a:p>
            <a:r>
              <a:rPr lang="en-US"/>
              <a:t>Livingstone &amp; Lunt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9348" y="1368589"/>
            <a:ext cx="249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REPRESENTATION</a:t>
            </a:r>
          </a:p>
          <a:p>
            <a:r>
              <a:rPr lang="en-US"/>
              <a:t>Van Zoonen</a:t>
            </a:r>
          </a:p>
          <a:p>
            <a:r>
              <a:rPr lang="en-US"/>
              <a:t>Butler</a:t>
            </a:r>
          </a:p>
          <a:p>
            <a:r>
              <a:rPr lang="en-US"/>
              <a:t>Hall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510" y="3010896"/>
            <a:ext cx="1164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AUDIENCE</a:t>
            </a:r>
          </a:p>
          <a:p>
            <a:r>
              <a:rPr lang="en-US"/>
              <a:t>Gerbner</a:t>
            </a:r>
          </a:p>
          <a:p>
            <a:r>
              <a:rPr lang="en-US"/>
              <a:t>Shirky</a:t>
            </a:r>
          </a:p>
          <a:p>
            <a:r>
              <a:rPr lang="en-US"/>
              <a:t>Jenkins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019" y="218974"/>
            <a:ext cx="758670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UCAS REFERENCE &amp; PERSONAL STATEMENT PREP</a:t>
            </a:r>
            <a:endParaRPr lang="en-GB"/>
          </a:p>
          <a:p>
            <a:r>
              <a:rPr lang="en-GB" b="1"/>
              <a:t>1 Which topic have you enjoyed the most in Media Studies ? Why?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2 Is there another  area or topic that you would like to do in more detail and depth? Why?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3 What type of work do you enjoy the most in lessons?</a:t>
            </a:r>
            <a:endParaRPr lang="en-GB"/>
          </a:p>
          <a:p>
            <a:r>
              <a:rPr lang="en-GB" b="1"/>
              <a:t>e.g. Presentations, note-taking, discussions, pair work, learning games like strip bingo, making materials for corridor display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4 What would you like to have done more of this year (e.g. practical work, making videos,  magazines, websites, photoshop work)?</a:t>
            </a:r>
            <a:endParaRPr lang="en-GB"/>
          </a:p>
          <a:p>
            <a:endParaRPr lang="en-GB"/>
          </a:p>
          <a:p>
            <a:r>
              <a:rPr lang="en-GB" b="1"/>
              <a:t>5 What would you like to do post-sixth form – university? Job? 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6 Do you think media studies will be useful for what you want to do next?  Why/ why not? 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7 Has media studies changed the way you think about the media? TV /film /Netflix /radio /social media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 </a:t>
            </a:r>
            <a:endParaRPr lang="en-GB"/>
          </a:p>
          <a:p>
            <a:r>
              <a:rPr lang="en-GB" b="1"/>
              <a:t>8 Have you done / do you plan to / would you like to do work experience based around the media ? Give details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308</Words>
  <Application>Microsoft Macintosh PowerPoint</Application>
  <PresentationFormat>On-screen Show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Meier</dc:creator>
  <cp:lastModifiedBy>jon Meier</cp:lastModifiedBy>
  <cp:revision>26</cp:revision>
  <dcterms:created xsi:type="dcterms:W3CDTF">2020-06-01T08:49:22Z</dcterms:created>
  <dcterms:modified xsi:type="dcterms:W3CDTF">2020-06-04T11:08:50Z</dcterms:modified>
</cp:coreProperties>
</file>