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216F0-0358-3C49-84BE-003FA0BCF5E5}" type="datetimeFigureOut">
              <a:rPr lang="en-US" smtClean="0"/>
              <a:t>6/22/18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97FFA-0B5F-FE4D-B63D-7FCD8210D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88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97FFA-0B5F-FE4D-B63D-7FCD8210D8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63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BA6F-C853-D941-9F4E-5167D9687E3D}" type="datetime1">
              <a:rPr lang="en-GB" smtClean="0"/>
              <a:t>22/06/2018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B9C1-EEED-7D42-966C-BD31349E4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51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6F3C-008C-E848-9B56-285435E83CB1}" type="datetime1">
              <a:rPr lang="en-GB" smtClean="0"/>
              <a:t>22/06/2018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B9C1-EEED-7D42-966C-BD31349E4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6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F98A-934B-3542-8029-8FFF5CEE6BC4}" type="datetime1">
              <a:rPr lang="en-GB" smtClean="0"/>
              <a:t>22/06/2018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B9C1-EEED-7D42-966C-BD31349E4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4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E47-3DB5-A940-943E-6F3B4454EC57}" type="datetime1">
              <a:rPr lang="en-GB" smtClean="0"/>
              <a:t>22/06/2018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B9C1-EEED-7D42-966C-BD31349E4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8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6852-0E36-6C4A-AEB4-86BB0AFBA1CE}" type="datetime1">
              <a:rPr lang="en-GB" smtClean="0"/>
              <a:t>22/06/2018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B9C1-EEED-7D42-966C-BD31349E4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5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FB7C-ADB1-6041-89F0-12F6C417E7F0}" type="datetime1">
              <a:rPr lang="en-GB" smtClean="0"/>
              <a:t>22/06/2018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B9C1-EEED-7D42-966C-BD31349E4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59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1281-DE00-3F44-A8C5-08C30EBF0C78}" type="datetime1">
              <a:rPr lang="en-GB" smtClean="0"/>
              <a:t>22/06/2018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B9C1-EEED-7D42-966C-BD31349E4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3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49B50-E18F-D34B-AB45-32026D369EA5}" type="datetime1">
              <a:rPr lang="en-GB" smtClean="0"/>
              <a:t>22/06/2018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B9C1-EEED-7D42-966C-BD31349E4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6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30B8-666C-144C-B159-A0B4223DEAE7}" type="datetime1">
              <a:rPr lang="en-GB" smtClean="0"/>
              <a:t>22/06/2018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B9C1-EEED-7D42-966C-BD31349E4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4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D5AB-D334-4E4C-9007-83CACEB86253}" type="datetime1">
              <a:rPr lang="en-GB" smtClean="0"/>
              <a:t>22/06/2018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B9C1-EEED-7D42-966C-BD31349E4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7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683A-4B54-E64C-B84A-EEDD031D17D2}" type="datetime1">
              <a:rPr lang="en-GB" smtClean="0"/>
              <a:t>22/06/2018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B9C1-EEED-7D42-966C-BD31349E4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5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CF417-206D-AC40-884F-E434A30A2140}" type="datetime1">
              <a:rPr lang="en-GB" smtClean="0"/>
              <a:t>22/06/2018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CB9C1-EEED-7D42-966C-BD31349E4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3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theguardian.com/media/2018/may/31/nick-grimshaw-quit-hosting-bbc-radio-1-breakfast-show" TargetMode="External"/><Relationship Id="rId3" Type="http://schemas.openxmlformats.org/officeDocument/2006/relationships/hyperlink" Target="http://www.dailymail.co.uk/news/article-5790129/Nick-Grimshaw-stepping-host-BBC-Radio-1-breakfast-show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4" Type="http://schemas.openxmlformats.org/officeDocument/2006/relationships/image" Target="../media/image2.tiff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QcoZZCSdXl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Katrinabrookes/lees-group-radio-1-breakfast-show" TargetMode="External"/><Relationship Id="rId4" Type="http://schemas.openxmlformats.org/officeDocument/2006/relationships/hyperlink" Target="https://www.slideshare.net/jude.holmes/radio-1-breakfast-show-revision-ym-jh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lideshare.net/Katrinabrookes/radio-1-breakfast-show-lesson-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37114" y="359229"/>
            <a:ext cx="5965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RADIO 1 BREAKFAST SHOW REVISION</a:t>
            </a:r>
          </a:p>
          <a:p>
            <a:endParaRPr lang="en-US" dirty="0"/>
          </a:p>
          <a:p>
            <a:r>
              <a:rPr lang="en-US" dirty="0" smtClean="0"/>
              <a:t>Compare the style and content of these two online articles</a:t>
            </a:r>
          </a:p>
          <a:p>
            <a:r>
              <a:rPr lang="en-US" dirty="0" smtClean="0"/>
              <a:t>‘Nick </a:t>
            </a:r>
            <a:r>
              <a:rPr lang="en-US" dirty="0" err="1" smtClean="0"/>
              <a:t>Grimsaw</a:t>
            </a:r>
            <a:r>
              <a:rPr lang="en-US" dirty="0" smtClean="0"/>
              <a:t> </a:t>
            </a:r>
            <a:r>
              <a:rPr lang="en-US" dirty="0" smtClean="0"/>
              <a:t>to leave Radio 1’s Breakfast </a:t>
            </a:r>
            <a:r>
              <a:rPr lang="en-US" dirty="0" smtClean="0"/>
              <a:t>Show’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32114" y="1926771"/>
            <a:ext cx="4354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https://www.theguardian.com/media/2018/may/31/nick-grimshaw-quit-hosting-bbc-radio-1-breakfast-show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77199" y="1788271"/>
            <a:ext cx="34834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http://www.dailymail.co.uk/news/article-5790129/Nick-Grimshaw-stepping-host-BBC-Radio-1-breakfast-show.html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09257" y="3827858"/>
            <a:ext cx="62048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 the two articles tell us about 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dvantages of online media over traditional print platforms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contrasting audiences &amp; media styles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Commercial aspects of the UK press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Celebrity culture &amp; commodification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Other media </a:t>
            </a:r>
            <a:r>
              <a:rPr lang="en-US" dirty="0" err="1" smtClean="0"/>
              <a:t>organisations</a:t>
            </a:r>
            <a:r>
              <a:rPr lang="en-US" dirty="0" smtClean="0"/>
              <a:t> and their attitudes to the BBC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Point out any other interesting similarities and differences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B9C1-EEED-7D42-966C-BD31349E4E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76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71460"/>
              </p:ext>
            </p:extLst>
          </p:nvPr>
        </p:nvGraphicFramePr>
        <p:xfrm>
          <a:off x="1336382" y="1189358"/>
          <a:ext cx="8811427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11427"/>
              </a:tblGrid>
              <a:tr h="98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 Times of The Breakfast Show</a:t>
                      </a:r>
                      <a:endParaRPr lang="en-GB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0294" marR="40294" marT="0" marB="0"/>
                </a:tc>
              </a:tr>
              <a:tr h="98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 Target audience age -group</a:t>
                      </a:r>
                      <a:endParaRPr lang="en-GB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0294" marR="40294" marT="0" marB="0"/>
                </a:tc>
              </a:tr>
              <a:tr h="1137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 When did Nick Grimshaw take over and from whom?</a:t>
                      </a:r>
                      <a:endParaRPr lang="en-GB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0294" marR="40294" marT="0" marB="0"/>
                </a:tc>
              </a:tr>
              <a:tr h="1003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 R1 Playlist is decided by a </a:t>
                      </a:r>
                      <a:endParaRPr lang="en-GB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0294" marR="40294" marT="0" marB="0"/>
                </a:tc>
              </a:tr>
              <a:tr h="2954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5 A List songs- how many weekly plays?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 List?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 List?</a:t>
                      </a:r>
                      <a:endParaRPr lang="en-GB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0294" marR="40294" marT="0" marB="0"/>
                </a:tc>
              </a:tr>
              <a:tr h="1070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 6  Why is there a Brit List?</a:t>
                      </a:r>
                      <a:endParaRPr lang="en-GB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0294" marR="40294" marT="0" marB="0"/>
                </a:tc>
              </a:tr>
              <a:tr h="1070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7 Give the 3 main aspects of the BBC’s general role as a public service broadcaster</a:t>
                      </a:r>
                      <a:endParaRPr lang="en-GB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0294" marR="40294" marT="0" marB="0"/>
                </a:tc>
              </a:tr>
              <a:tr h="1070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8 Apart from music, what else does Radio 1 aim to provide (its ‘remit’ = obligation, mission, duty)</a:t>
                      </a:r>
                      <a:endParaRPr lang="en-GB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0294" marR="40294" marT="0" marB="0"/>
                </a:tc>
              </a:tr>
              <a:tr h="1070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9 It aims to avoid ‘globally homogenous’ music. Meaning of homogenous? </a:t>
                      </a:r>
                      <a:endParaRPr lang="en-GB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0294" marR="40294" marT="0" marB="0"/>
                </a:tc>
              </a:tr>
              <a:tr h="1070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10 Emphasis on promoting new artists especially from where</a:t>
                      </a:r>
                      <a:endParaRPr lang="en-GB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0294" marR="40294" marT="0" marB="0"/>
                </a:tc>
              </a:tr>
              <a:tr h="1070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11 How is R1 funded?</a:t>
                      </a:r>
                      <a:endParaRPr lang="en-GB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0294" marR="40294" marT="0" marB="0"/>
                </a:tc>
              </a:tr>
              <a:tr h="1070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12 Why no advertising?</a:t>
                      </a:r>
                      <a:endParaRPr lang="en-GB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0294" marR="40294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3563" y="6256961"/>
            <a:ext cx="2712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Answers are on </a:t>
            </a:r>
            <a:r>
              <a:rPr lang="en-US" dirty="0" smtClean="0"/>
              <a:t>slide 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B9C1-EEED-7D42-966C-BD31349E4E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91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213321"/>
              </p:ext>
            </p:extLst>
          </p:nvPr>
        </p:nvGraphicFramePr>
        <p:xfrm>
          <a:off x="1097191" y="77259"/>
          <a:ext cx="10267495" cy="6198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67495"/>
              </a:tblGrid>
              <a:tr h="2960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    R1 should deliver content that is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High quality, original, challenging, innovative and engaging, and should nurture UK ………..</a:t>
                      </a:r>
                      <a:endParaRPr lang="en-GB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0560" marR="60560" marT="0" marB="0"/>
                </a:tc>
              </a:tr>
              <a:tr h="5921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14 If it aims to  expose listeners to new and sometimes challenging material, this means it gets audience out of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</a:rPr>
                        <a:t>The filter </a:t>
                      </a:r>
                      <a:r>
                        <a:rPr lang="en-GB" sz="1800" dirty="0" smtClean="0">
                          <a:effectLst/>
                        </a:rPr>
                        <a:t>bubble.  The echo chamber.  The data harvest</a:t>
                      </a:r>
                    </a:p>
                  </a:txBody>
                  <a:tcPr marL="60560" marR="60560" marT="0" marB="0"/>
                </a:tc>
              </a:tr>
              <a:tr h="5921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15 BBC news is meant to be accurate, independent and ………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Subjective   Biased. Impartial</a:t>
                      </a:r>
                      <a:endParaRPr lang="en-GB" sz="1800" dirty="0" smtClean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0560" marR="60560" marT="0" marB="0"/>
                </a:tc>
              </a:tr>
              <a:tr h="5921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16 Alongside more familiar music, R1 aims to provide listeners with  (choose one)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</a:rPr>
                        <a:t>popular </a:t>
                      </a:r>
                      <a:r>
                        <a:rPr lang="en-GB" sz="1800" dirty="0" smtClean="0">
                          <a:effectLst/>
                        </a:rPr>
                        <a:t>content        more diverse &amp; original content.    more US music</a:t>
                      </a:r>
                      <a:endParaRPr lang="en-GB" sz="1800" dirty="0" smtClean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0560" marR="60560" marT="0" marB="0"/>
                </a:tc>
              </a:tr>
              <a:tr h="13323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17 Which one of the following is NOT one of the 6 public purpose features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800">
                          <a:effectLst/>
                        </a:rPr>
                        <a:t>Stimulating creativity &amp; cultural excellence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800">
                          <a:effectLst/>
                        </a:rPr>
                        <a:t>Promoting education and learning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800">
                          <a:effectLst/>
                        </a:rPr>
                        <a:t>Promoting citizenship &amp; civil society (Brit values)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800">
                          <a:effectLst/>
                        </a:rPr>
                        <a:t>Reflecting the UKs nations regions and communities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800">
                          <a:effectLst/>
                        </a:rPr>
                        <a:t>Promoting the UKs Armed Forces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800">
                          <a:effectLst/>
                        </a:rPr>
                        <a:t>Bringing the Uk to the world and the world to the UK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800">
                          <a:effectLst/>
                        </a:rPr>
                        <a:t>Promoting tech innovation &amp; new forms of communication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0560" marR="60560" marT="0" marB="0"/>
                </a:tc>
              </a:tr>
              <a:tr h="1609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18 The general trend regarding listeners for R1 Breakfast Show is ……………. </a:t>
                      </a:r>
                      <a:r>
                        <a:rPr lang="en-GB" sz="1800" dirty="0" smtClean="0">
                          <a:effectLst/>
                        </a:rPr>
                        <a:t>according </a:t>
                      </a:r>
                      <a:r>
                        <a:rPr lang="en-GB" sz="1800" dirty="0">
                          <a:effectLst/>
                        </a:rPr>
                        <a:t>to ……………</a:t>
                      </a:r>
                      <a:endParaRPr lang="en-GB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0560" marR="60560" marT="0" marB="0"/>
                </a:tc>
              </a:tr>
              <a:tr h="1609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19 How do R1 bosses defend this trend?</a:t>
                      </a:r>
                      <a:endParaRPr lang="en-GB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0560" marR="60560" marT="0" marB="0"/>
                </a:tc>
              </a:tr>
              <a:tr h="312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 YouTube, Twitter, Facebook are examples of social media …… which encourage interaction</a:t>
                      </a:r>
                      <a:endParaRPr lang="en-GB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0560" marR="60560" marT="0" marB="0"/>
                </a:tc>
              </a:tr>
              <a:tr h="312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21 WHAT DID THE BBC ANNOUNCE IN MAY 2018 ABOUT THE FUTURE OF THE BREAKFAST SHOW?</a:t>
                      </a:r>
                      <a:endParaRPr lang="en-GB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0560" marR="60560" marT="0" marB="0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B9C1-EEED-7D42-966C-BD31349E4EC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4529" y="6352143"/>
            <a:ext cx="2712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Answers are on </a:t>
            </a:r>
            <a:r>
              <a:rPr lang="en-US" dirty="0" smtClean="0"/>
              <a:t>slide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048" y="460865"/>
            <a:ext cx="62266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 sure you look again at theories of media ownership and concentration</a:t>
            </a:r>
            <a:r>
              <a:rPr lang="en-US" dirty="0" smtClean="0"/>
              <a:t>: (Needed for Year 12 exam but won’t be </a:t>
            </a:r>
            <a:r>
              <a:rPr lang="en-US" dirty="0" smtClean="0"/>
              <a:t>expected for this section in the real A-Level).</a:t>
            </a:r>
            <a:endParaRPr lang="en-US" dirty="0" smtClean="0"/>
          </a:p>
          <a:p>
            <a:r>
              <a:rPr lang="en-US" b="1" dirty="0" smtClean="0"/>
              <a:t>Curran &amp; Seaton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i="1" dirty="0" smtClean="0"/>
              <a:t>the power of traditional media and their allegiance to corporate commercial interests</a:t>
            </a:r>
            <a:endParaRPr lang="en-US" i="1" dirty="0"/>
          </a:p>
          <a:p>
            <a:r>
              <a:rPr lang="en-US" b="1" dirty="0" smtClean="0"/>
              <a:t>David  </a:t>
            </a:r>
            <a:r>
              <a:rPr lang="en-US" b="1" dirty="0" err="1" smtClean="0"/>
              <a:t>Hesmondhalgh</a:t>
            </a:r>
            <a:r>
              <a:rPr lang="en-US" b="1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i="1" dirty="0" smtClean="0"/>
              <a:t>the commodification of culture</a:t>
            </a:r>
            <a:endParaRPr lang="en-US" i="1" dirty="0" smtClean="0"/>
          </a:p>
          <a:p>
            <a:endParaRPr lang="en-US" dirty="0"/>
          </a:p>
          <a:p>
            <a:r>
              <a:rPr lang="en-US" dirty="0" smtClean="0"/>
              <a:t>See theory zone + 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www.youtube.com/watch?v=QcoZZCSdXl8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90056" y="3907971"/>
            <a:ext cx="925285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1) How does R1 Breakfast Show try to attract younger listeners? How successful is it?</a:t>
            </a:r>
          </a:p>
          <a:p>
            <a:r>
              <a:rPr lang="en-US" dirty="0" smtClean="0"/>
              <a:t>You must refer to actual content as well as general principles. Don’t forget online platforms.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90057" y="4826675"/>
            <a:ext cx="8969240" cy="20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mtClean="0"/>
              <a:t>2) Explain </a:t>
            </a:r>
            <a:r>
              <a:rPr lang="en-GB" dirty="0"/>
              <a:t>why popular music radio programmes struggle to gain recognition as Public Service Broadcasting. Refer to The BBC Radio 1 Breakfast Show to support your answer. </a:t>
            </a:r>
          </a:p>
          <a:p>
            <a:r>
              <a:rPr lang="en-GB" dirty="0"/>
              <a:t>In your answer you must also:</a:t>
            </a:r>
            <a:br>
              <a:rPr lang="en-GB" dirty="0"/>
            </a:br>
            <a:r>
              <a:rPr lang="en-GB" dirty="0">
                <a:sym typeface="Symbol" charset="2"/>
              </a:rPr>
              <a:t></a:t>
            </a:r>
            <a:r>
              <a:rPr lang="en-GB" dirty="0"/>
              <a:t> Explain how political, cultural and economic contexts influence the status of popular music radio programming. You should refer to Clay </a:t>
            </a:r>
            <a:r>
              <a:rPr lang="en-GB" dirty="0" err="1"/>
              <a:t>Shirky</a:t>
            </a:r>
            <a:r>
              <a:rPr lang="en-GB" dirty="0"/>
              <a:t> views on modern audiences and  David </a:t>
            </a:r>
            <a:r>
              <a:rPr lang="en-GB" dirty="0" err="1"/>
              <a:t>Hesmondhalgh’s</a:t>
            </a:r>
            <a:r>
              <a:rPr lang="en-GB" dirty="0"/>
              <a:t> opinions on corporate institutions.  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19784" y="599579"/>
            <a:ext cx="50094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You should also remind yourself about </a:t>
            </a:r>
            <a:r>
              <a:rPr lang="en-US" b="1" dirty="0" smtClean="0"/>
              <a:t>Clay </a:t>
            </a:r>
            <a:r>
              <a:rPr lang="en-US" b="1" dirty="0" err="1" smtClean="0"/>
              <a:t>Shirky’s</a:t>
            </a:r>
            <a:r>
              <a:rPr lang="en-US" b="1" dirty="0" smtClean="0"/>
              <a:t> </a:t>
            </a:r>
            <a:r>
              <a:rPr lang="en-US" dirty="0" smtClean="0"/>
              <a:t>views on audiences </a:t>
            </a:r>
          </a:p>
          <a:p>
            <a:r>
              <a:rPr lang="en-US" dirty="0" smtClean="0"/>
              <a:t>amateur, active, critical, involved, participatory, interconnected, counter-hegemonic, citizen journalists- thriving in a user-dominated age of digital media, bypass gatekeepers)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63052" y="3385162"/>
            <a:ext cx="2939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Sample questions: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0469" y="2284763"/>
            <a:ext cx="1213524" cy="146931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8234" y="3673078"/>
            <a:ext cx="901822" cy="11161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8641" y="4837914"/>
            <a:ext cx="901822" cy="1116116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B9C1-EEED-7D42-966C-BD31349E4E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86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88029" y="424543"/>
            <a:ext cx="5007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3182" y="1163207"/>
            <a:ext cx="53775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alibri" charset="0"/>
              </a:rPr>
              <a:t>6.30-10.00 weekdays</a:t>
            </a:r>
            <a:r>
              <a:rPr lang="en-US" b="0" dirty="0" smtClean="0">
                <a:latin typeface="ArialMT" charset="0"/>
              </a:rPr>
              <a:t>	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alibri" charset="0"/>
              </a:rPr>
              <a:t>Under 30s</a:t>
            </a:r>
            <a:r>
              <a:rPr lang="en-US" b="0" dirty="0" smtClean="0">
                <a:latin typeface="ArialMT" charset="0"/>
              </a:rPr>
              <a:t>	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alibri" charset="0"/>
              </a:rPr>
              <a:t>Sept 2012 Chris </a:t>
            </a:r>
            <a:r>
              <a:rPr lang="en-US" b="1" dirty="0" err="1" smtClean="0">
                <a:latin typeface="Calibri" charset="0"/>
              </a:rPr>
              <a:t>Moyles</a:t>
            </a:r>
            <a:r>
              <a:rPr lang="en-US" b="0" dirty="0" smtClean="0">
                <a:latin typeface="ArialMT" charset="0"/>
              </a:rPr>
              <a:t>	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alibri" charset="0"/>
              </a:rPr>
              <a:t>Committee</a:t>
            </a:r>
            <a:r>
              <a:rPr lang="en-US" b="0" dirty="0" smtClean="0">
                <a:latin typeface="ArialMT" charset="0"/>
              </a:rPr>
              <a:t>	</a:t>
            </a:r>
          </a:p>
          <a:p>
            <a:pPr marL="342900" indent="-342900">
              <a:buFont typeface="+mj-lt"/>
              <a:buAutoNum type="arabicPeriod"/>
            </a:pPr>
            <a:r>
              <a:rPr lang="is-IS" b="1" dirty="0" smtClean="0">
                <a:latin typeface="Calibri" charset="0"/>
              </a:rPr>
              <a:t>A LIST 25      B LIST 15      C LIST 8-10</a:t>
            </a:r>
            <a:r>
              <a:rPr lang="ro-RO" b="0" dirty="0" smtClean="0">
                <a:latin typeface="ArialMT" charset="0"/>
              </a:rPr>
              <a:t>	</a:t>
            </a:r>
          </a:p>
          <a:p>
            <a:pPr marL="342900" indent="-342900">
              <a:buFont typeface="+mj-lt"/>
              <a:buAutoNum type="arabicPeriod"/>
            </a:pPr>
            <a:r>
              <a:rPr lang="ro-RO" b="1" dirty="0" err="1" smtClean="0">
                <a:latin typeface="Calibri" charset="0"/>
              </a:rPr>
              <a:t>To</a:t>
            </a:r>
            <a:r>
              <a:rPr lang="ro-RO" b="1" dirty="0" smtClean="0">
                <a:latin typeface="Calibri" charset="0"/>
              </a:rPr>
              <a:t> </a:t>
            </a:r>
            <a:r>
              <a:rPr lang="ro-RO" b="1" dirty="0" err="1" smtClean="0">
                <a:latin typeface="Calibri" charset="0"/>
              </a:rPr>
              <a:t>promote</a:t>
            </a:r>
            <a:r>
              <a:rPr lang="ro-RO" b="1" dirty="0" smtClean="0">
                <a:latin typeface="Calibri" charset="0"/>
              </a:rPr>
              <a:t> </a:t>
            </a:r>
            <a:r>
              <a:rPr lang="ro-RO" b="1" dirty="0" err="1" smtClean="0">
                <a:latin typeface="Calibri" charset="0"/>
              </a:rPr>
              <a:t>new</a:t>
            </a:r>
            <a:r>
              <a:rPr lang="ro-RO" b="1" dirty="0" smtClean="0">
                <a:latin typeface="Calibri" charset="0"/>
              </a:rPr>
              <a:t> </a:t>
            </a:r>
            <a:r>
              <a:rPr lang="ro-RO" b="1" dirty="0" err="1" smtClean="0">
                <a:latin typeface="Calibri" charset="0"/>
              </a:rPr>
              <a:t>Brit</a:t>
            </a:r>
            <a:r>
              <a:rPr lang="ro-RO" b="1" dirty="0" smtClean="0">
                <a:latin typeface="Calibri" charset="0"/>
              </a:rPr>
              <a:t> </a:t>
            </a:r>
            <a:r>
              <a:rPr lang="ro-RO" b="1" dirty="0" err="1" smtClean="0">
                <a:latin typeface="Calibri" charset="0"/>
              </a:rPr>
              <a:t>artists</a:t>
            </a:r>
            <a:r>
              <a:rPr lang="ro-RO" b="0" dirty="0" smtClean="0">
                <a:latin typeface="ArialMT" charset="0"/>
              </a:rPr>
              <a:t>	</a:t>
            </a:r>
          </a:p>
          <a:p>
            <a:pPr marL="342900" indent="-342900">
              <a:buFont typeface="+mj-lt"/>
              <a:buAutoNum type="arabicPeriod"/>
            </a:pPr>
            <a:r>
              <a:rPr lang="ro-RO" b="1" dirty="0" smtClean="0">
                <a:latin typeface="Calibri" charset="0"/>
              </a:rPr>
              <a:t>Inform Educate </a:t>
            </a:r>
            <a:r>
              <a:rPr lang="ro-RO" b="1" dirty="0" err="1" smtClean="0">
                <a:latin typeface="Calibri" charset="0"/>
              </a:rPr>
              <a:t>Entertain</a:t>
            </a:r>
            <a:r>
              <a:rPr lang="ro-RO" b="0" dirty="0" smtClean="0">
                <a:latin typeface="ArialMT" charset="0"/>
              </a:rPr>
              <a:t>	</a:t>
            </a:r>
          </a:p>
          <a:p>
            <a:pPr marL="342900" indent="-342900">
              <a:buFont typeface="+mj-lt"/>
              <a:buAutoNum type="arabicPeriod"/>
            </a:pPr>
            <a:r>
              <a:rPr lang="ro-RO" b="1" dirty="0" err="1" smtClean="0">
                <a:latin typeface="Calibri" charset="0"/>
              </a:rPr>
              <a:t>News</a:t>
            </a:r>
            <a:r>
              <a:rPr lang="ro-RO" b="1" dirty="0" smtClean="0">
                <a:latin typeface="Calibri" charset="0"/>
              </a:rPr>
              <a:t>, </a:t>
            </a:r>
            <a:r>
              <a:rPr lang="ro-RO" b="1" dirty="0" err="1" smtClean="0">
                <a:latin typeface="Calibri" charset="0"/>
              </a:rPr>
              <a:t>docs</a:t>
            </a:r>
            <a:r>
              <a:rPr lang="ro-RO" b="1" dirty="0" smtClean="0">
                <a:latin typeface="Calibri" charset="0"/>
              </a:rPr>
              <a:t>, </a:t>
            </a:r>
            <a:r>
              <a:rPr lang="ro-RO" b="1" dirty="0" err="1" smtClean="0">
                <a:latin typeface="Calibri" charset="0"/>
              </a:rPr>
              <a:t>advice</a:t>
            </a:r>
            <a:r>
              <a:rPr lang="ro-RO" b="1" dirty="0" smtClean="0">
                <a:latin typeface="Calibri" charset="0"/>
              </a:rPr>
              <a:t> relevant </a:t>
            </a:r>
            <a:r>
              <a:rPr lang="ro-RO" b="1" dirty="0" err="1" smtClean="0">
                <a:latin typeface="Calibri" charset="0"/>
              </a:rPr>
              <a:t>to</a:t>
            </a:r>
            <a:r>
              <a:rPr lang="ro-RO" b="1" dirty="0" smtClean="0">
                <a:latin typeface="Calibri" charset="0"/>
              </a:rPr>
              <a:t>  15-30 </a:t>
            </a:r>
            <a:r>
              <a:rPr lang="ro-RO" b="1" dirty="0" err="1" smtClean="0">
                <a:latin typeface="Calibri" charset="0"/>
              </a:rPr>
              <a:t>audience</a:t>
            </a:r>
            <a:r>
              <a:rPr lang="ro-RO" b="0" dirty="0" smtClean="0">
                <a:latin typeface="ArialMT" charset="0"/>
              </a:rPr>
              <a:t>	</a:t>
            </a:r>
          </a:p>
          <a:p>
            <a:pPr marL="342900" indent="-342900">
              <a:buFont typeface="+mj-lt"/>
              <a:buAutoNum type="arabicPeriod"/>
            </a:pPr>
            <a:r>
              <a:rPr lang="ro-RO" b="1" dirty="0" smtClean="0">
                <a:latin typeface="Calibri" charset="0"/>
              </a:rPr>
              <a:t>The same</a:t>
            </a:r>
            <a:r>
              <a:rPr lang="ro-RO" b="0" dirty="0" smtClean="0">
                <a:latin typeface="ArialMT" charset="0"/>
              </a:rPr>
              <a:t>	</a:t>
            </a:r>
          </a:p>
          <a:p>
            <a:pPr marL="342900" indent="-342900">
              <a:buFont typeface="+mj-lt"/>
              <a:buAutoNum type="arabicPeriod"/>
            </a:pPr>
            <a:r>
              <a:rPr lang="is-IS" b="1" dirty="0" smtClean="0">
                <a:latin typeface="Calibri" charset="0"/>
              </a:rPr>
              <a:t>UK    </a:t>
            </a:r>
            <a:r>
              <a:rPr lang="is-IS" b="0" dirty="0" smtClean="0">
                <a:latin typeface="ArialMT" charset="0"/>
              </a:rPr>
              <a:t>	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err="1" smtClean="0">
                <a:latin typeface="Calibri" charset="0"/>
              </a:rPr>
              <a:t>Licence</a:t>
            </a:r>
            <a:r>
              <a:rPr lang="en-US" b="1" dirty="0" smtClean="0">
                <a:latin typeface="Calibri" charset="0"/>
              </a:rPr>
              <a:t> fee</a:t>
            </a:r>
            <a:r>
              <a:rPr lang="en-US" b="0" dirty="0" smtClean="0">
                <a:latin typeface="ArialMT" charset="0"/>
              </a:rPr>
              <a:t>	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alibri" charset="0"/>
              </a:rPr>
              <a:t>It’s a PSB</a:t>
            </a:r>
            <a:r>
              <a:rPr lang="en-US" b="0" dirty="0" smtClean="0">
                <a:latin typeface="ArialMT" charset="0"/>
              </a:rPr>
              <a:t>	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alibri" charset="0"/>
              </a:rPr>
              <a:t>Talent</a:t>
            </a:r>
            <a:r>
              <a:rPr lang="en-US" b="0" dirty="0" smtClean="0">
                <a:latin typeface="ArialMT" charset="0"/>
              </a:rPr>
              <a:t>	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0" y="1745627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Clr>
                <a:srgbClr val="FF0000"/>
              </a:buClr>
              <a:buFont typeface="+mj-lt"/>
              <a:buAutoNum type="arabicPeriod" startAt="14"/>
            </a:pPr>
            <a:r>
              <a:rPr lang="en-GB" b="1" i="0" u="none" strike="noStrike" baseline="0" dirty="0" smtClean="0"/>
              <a:t>The echo chamber	</a:t>
            </a:r>
          </a:p>
          <a:p>
            <a:pPr marL="342900" indent="-342900">
              <a:buClr>
                <a:srgbClr val="FF0000"/>
              </a:buClr>
              <a:buFont typeface="+mj-lt"/>
              <a:buAutoNum type="arabicPeriod" startAt="14"/>
            </a:pPr>
            <a:r>
              <a:rPr lang="en-GB" b="1" i="0" u="none" strike="noStrike" baseline="0" dirty="0" smtClean="0"/>
              <a:t>impartial	</a:t>
            </a:r>
          </a:p>
          <a:p>
            <a:pPr marL="342900" indent="-342900">
              <a:buClr>
                <a:srgbClr val="FF0000"/>
              </a:buClr>
              <a:buFont typeface="+mj-lt"/>
              <a:buAutoNum type="arabicPeriod" startAt="14"/>
            </a:pPr>
            <a:r>
              <a:rPr lang="en-GB" b="1" i="0" u="none" strike="noStrike" baseline="0" dirty="0" smtClean="0"/>
              <a:t>More diverse and original content	</a:t>
            </a:r>
          </a:p>
          <a:p>
            <a:pPr marL="342900" indent="-342900">
              <a:buClr>
                <a:srgbClr val="FF0000"/>
              </a:buClr>
              <a:buFont typeface="+mj-lt"/>
              <a:buAutoNum type="arabicPeriod" startAt="14"/>
            </a:pPr>
            <a:r>
              <a:rPr lang="en-GB" b="1" i="0" u="none" strike="noStrike" baseline="0" dirty="0" smtClean="0"/>
              <a:t>Promoting the </a:t>
            </a:r>
            <a:r>
              <a:rPr lang="en-GB" b="1" i="0" u="none" strike="noStrike" baseline="0" dirty="0" err="1" smtClean="0"/>
              <a:t>Uk’s</a:t>
            </a:r>
            <a:r>
              <a:rPr lang="en-GB" b="1" i="0" u="none" strike="noStrike" baseline="0" dirty="0" smtClean="0"/>
              <a:t> armed forces	</a:t>
            </a:r>
          </a:p>
          <a:p>
            <a:pPr marL="342900" indent="-342900">
              <a:buClr>
                <a:srgbClr val="FF0000"/>
              </a:buClr>
              <a:buFont typeface="+mj-lt"/>
              <a:buAutoNum type="arabicPeriod" startAt="14"/>
            </a:pPr>
            <a:r>
              <a:rPr lang="mr-IN" b="1" i="0" u="none" strike="noStrike" baseline="0" dirty="0" err="1" smtClean="0"/>
              <a:t>Falling</a:t>
            </a:r>
            <a:r>
              <a:rPr lang="mr-IN" b="1" i="0" u="none" strike="noStrike" baseline="0" dirty="0" smtClean="0"/>
              <a:t>          RAJAR	</a:t>
            </a:r>
          </a:p>
          <a:p>
            <a:pPr marL="342900" indent="-342900">
              <a:buClr>
                <a:srgbClr val="FF0000"/>
              </a:buClr>
              <a:buFont typeface="+mj-lt"/>
              <a:buAutoNum type="arabicPeriod" startAt="14"/>
            </a:pPr>
            <a:r>
              <a:rPr lang="en-US" b="1" i="0" u="none" strike="noStrike" baseline="0" dirty="0" smtClean="0"/>
              <a:t>Listeners are using other </a:t>
            </a:r>
            <a:r>
              <a:rPr lang="en-US" b="1" i="0" u="none" strike="noStrike" baseline="0" dirty="0" err="1" smtClean="0"/>
              <a:t>platformsOver</a:t>
            </a:r>
            <a:r>
              <a:rPr lang="en-US" b="1" i="0" u="none" strike="noStrike" baseline="0" dirty="0" smtClean="0"/>
              <a:t> 30s are being scared off (says</a:t>
            </a:r>
            <a:r>
              <a:rPr lang="en-US" b="1" i="0" u="none" strike="noStrike" dirty="0" smtClean="0"/>
              <a:t> </a:t>
            </a:r>
            <a:r>
              <a:rPr lang="en-US" b="1" i="0" u="none" strike="noStrike" baseline="0" dirty="0" smtClean="0"/>
              <a:t>Ben Cooper, Controller of R1) 	</a:t>
            </a:r>
          </a:p>
          <a:p>
            <a:pPr marL="342900" indent="-342900">
              <a:buClr>
                <a:srgbClr val="FF0000"/>
              </a:buClr>
              <a:buFont typeface="+mj-lt"/>
              <a:buAutoNum type="arabicPeriod" startAt="14"/>
            </a:pPr>
            <a:r>
              <a:rPr lang="en-US" b="1" i="0" u="none" strike="noStrike" baseline="0" dirty="0" smtClean="0"/>
              <a:t>Platforms	</a:t>
            </a:r>
          </a:p>
          <a:p>
            <a:pPr marL="342900" indent="-342900">
              <a:buClr>
                <a:srgbClr val="FF0000"/>
              </a:buClr>
              <a:buFont typeface="+mj-lt"/>
              <a:buAutoNum type="arabicPeriod" startAt="14"/>
            </a:pPr>
            <a:r>
              <a:rPr lang="en-US" b="1" i="0" u="none" strike="noStrike" baseline="0" dirty="0" smtClean="0"/>
              <a:t>1. Not Fridays</a:t>
            </a:r>
            <a:r>
              <a:rPr lang="en-US" b="1" i="0" u="none" strike="noStrike" dirty="0" smtClean="0"/>
              <a:t>.      </a:t>
            </a:r>
            <a:r>
              <a:rPr lang="en-US" b="1" i="0" u="none" strike="noStrike" baseline="0" dirty="0" smtClean="0"/>
              <a:t>2. Greg James will take over from </a:t>
            </a:r>
            <a:r>
              <a:rPr lang="en-US" b="1" i="0" u="none" strike="noStrike" baseline="0" dirty="0" err="1" smtClean="0"/>
              <a:t>Grimmy</a:t>
            </a:r>
            <a:r>
              <a:rPr lang="en-US" b="1" i="0" u="none" strike="noStrike" baseline="0" dirty="0" smtClean="0"/>
              <a:t> in Sept 18; swap jobs: NG will take over GJ’s </a:t>
            </a:r>
            <a:r>
              <a:rPr lang="en-US" b="1" i="0" u="none" strike="noStrike" baseline="0" dirty="0" err="1" smtClean="0"/>
              <a:t>drivetime</a:t>
            </a:r>
            <a:r>
              <a:rPr lang="en-US" b="1" i="0" u="none" strike="noStrike" baseline="0" dirty="0" smtClean="0"/>
              <a:t> slot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B9C1-EEED-7D42-966C-BD31349E4E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40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B9C1-EEED-7D42-966C-BD31349E4EC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79478" y="1397285"/>
            <a:ext cx="51679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one is the best: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www.slideshare.net/Katrinabrookes/radio-1-breakfast-show-lesson-1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__________________________</a:t>
            </a:r>
          </a:p>
          <a:p>
            <a:r>
              <a:rPr lang="en-US" dirty="0" smtClean="0"/>
              <a:t>Next best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www.slideshare.net/Katrinabrookes/lees-group-radio-1-breakfast-show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______________________________</a:t>
            </a:r>
            <a:endParaRPr lang="en-US" dirty="0"/>
          </a:p>
          <a:p>
            <a:r>
              <a:rPr lang="en-US" dirty="0" smtClean="0"/>
              <a:t>Worth a look:</a:t>
            </a: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www.slideshare.net/jude.holmes/radio-1-breakfast-show-revision-ym-jh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__________________________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92494" y="626724"/>
            <a:ext cx="370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 resources: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93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654</Words>
  <Application>Microsoft Macintosh PowerPoint</Application>
  <PresentationFormat>Widescreen</PresentationFormat>
  <Paragraphs>106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ArialMT</vt:lpstr>
      <vt:lpstr>Calibri</vt:lpstr>
      <vt:lpstr>Calibri Light</vt:lpstr>
      <vt:lpstr>Mangal</vt:lpstr>
      <vt:lpstr>Symbol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dcterms:created xsi:type="dcterms:W3CDTF">2018-06-20T13:23:26Z</dcterms:created>
  <dcterms:modified xsi:type="dcterms:W3CDTF">2018-06-22T06:42:05Z</dcterms:modified>
</cp:coreProperties>
</file>