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2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2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5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3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7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5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1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5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0D19-D903-3D47-9DC8-B253184697F2}" type="datetimeFigureOut">
              <a:t>04/09/20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7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40446" y="1063846"/>
            <a:ext cx="8076137" cy="5289085"/>
          </a:xfrm>
          <a:prstGeom prst="round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04537" y="1063846"/>
            <a:ext cx="320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EPISODE ONE STORYLINES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7138" y="1660901"/>
            <a:ext cx="5742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 NARRATIVE ARC IS A STORYLINE OR SUBPLOT THAT EXTENDS ACROSS MULTIPLE EPISODES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8328" y="2659612"/>
            <a:ext cx="73271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Main narrative strands outlined in E1. Notice how they interconnect</a:t>
            </a:r>
          </a:p>
          <a:p>
            <a:endParaRPr lang="en-US" b="1"/>
          </a:p>
          <a:p>
            <a:pPr marL="342900" indent="-342900">
              <a:buAutoNum type="alphaUcParenR"/>
            </a:pPr>
            <a:r>
              <a:rPr lang="en-US" b="1"/>
              <a:t>HAWKINS LAB, PARANORMAL ACTIVITY, COVER UP, STRANGE EVENTS, OPENING UP THE RIFT TO ‘THE UPSIDE DOWN’ </a:t>
            </a:r>
          </a:p>
          <a:p>
            <a:pPr marL="342900" indent="-342900">
              <a:buAutoNum type="alphaUcParenR"/>
            </a:pPr>
            <a:r>
              <a:rPr lang="en-US" b="1"/>
              <a:t>THE BOYS, FRIENDSHIP, DUNGEONS &amp; DRAGONS, BIKES ETC</a:t>
            </a:r>
          </a:p>
          <a:p>
            <a:pPr marL="342900" indent="-342900">
              <a:buAutoNum type="alphaUcParenR"/>
            </a:pPr>
            <a:r>
              <a:rPr lang="en-US" b="1"/>
              <a:t>WILL’S EXPERIENCES &amp; DISAPPEARANCE</a:t>
            </a:r>
          </a:p>
          <a:p>
            <a:pPr marL="342900" indent="-342900">
              <a:buAutoNum type="alphaUcParenR"/>
            </a:pPr>
            <a:r>
              <a:rPr lang="en-US" b="1"/>
              <a:t>HOPPER, POLICE STATION, THE SEARCH</a:t>
            </a:r>
          </a:p>
          <a:p>
            <a:pPr marL="342900" indent="-342900">
              <a:buAutoNum type="alphaUcParenR"/>
            </a:pPr>
            <a:r>
              <a:rPr lang="en-US" b="1"/>
              <a:t>JOYCE – SINGLE MUM, HER ANXIETY, JOB </a:t>
            </a:r>
          </a:p>
          <a:p>
            <a:pPr marL="342900" indent="-342900">
              <a:buAutoNum type="alphaUcParenR"/>
            </a:pPr>
            <a:r>
              <a:rPr lang="en-US" b="1"/>
              <a:t>SCHOOL, BULLYING, AV CLUB, GEEKS</a:t>
            </a:r>
          </a:p>
          <a:p>
            <a:pPr marL="342900" indent="-342900">
              <a:buAutoNum type="alphaUcParenR"/>
            </a:pPr>
            <a:r>
              <a:rPr lang="en-US" b="1"/>
              <a:t>NANCY (+ STEVE HARRINGTON), NANCY AT HOME</a:t>
            </a:r>
          </a:p>
          <a:p>
            <a:pPr marL="342900" indent="-342900">
              <a:buAutoNum type="alphaUcParenR"/>
            </a:pPr>
            <a:r>
              <a:rPr lang="en-US" b="1"/>
              <a:t>ELEVEN – enigma codes, mysterious identity, link to the lab, why is she wanted?</a:t>
            </a:r>
          </a:p>
          <a:p>
            <a:pPr marL="342900" indent="-342900">
              <a:buAutoNum type="alphaUcParenR"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5019" y="694271"/>
            <a:ext cx="305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253052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5354" y="141122"/>
            <a:ext cx="5813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How does Stranger Things S1E1 grab the audience and make us want to continue watching?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5502" y="1341450"/>
            <a:ext cx="74465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See if you can come up with at least 5 points to answer the question above.</a:t>
            </a:r>
          </a:p>
          <a:p>
            <a:endParaRPr lang="en-US"/>
          </a:p>
          <a:p>
            <a:r>
              <a:rPr lang="en-US"/>
              <a:t>Write a quick list </a:t>
            </a:r>
          </a:p>
          <a:p>
            <a:endParaRPr lang="en-US"/>
          </a:p>
          <a:p>
            <a:r>
              <a:rPr lang="en-US"/>
              <a:t>Then try to group your points into some logical categories</a:t>
            </a:r>
          </a:p>
          <a:p>
            <a:endParaRPr lang="en-US"/>
          </a:p>
          <a:p>
            <a:r>
              <a:rPr lang="en-US"/>
              <a:t>We may use whiteboard.fi  </a:t>
            </a:r>
          </a:p>
        </p:txBody>
      </p:sp>
      <p:pic>
        <p:nvPicPr>
          <p:cNvPr id="10" name="Picture 9" descr="writing emoj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80" y="1074700"/>
            <a:ext cx="799785" cy="99046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0" y="3012820"/>
            <a:ext cx="261562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/>
              <a:t>https://whiteboard.fi/h65</a:t>
            </a:r>
          </a:p>
        </p:txBody>
      </p:sp>
    </p:spTree>
    <p:extLst>
      <p:ext uri="{BB962C8B-B14F-4D97-AF65-F5344CB8AC3E}">
        <p14:creationId xmlns:p14="http://schemas.microsoft.com/office/powerpoint/2010/main" val="397298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5354" y="141122"/>
            <a:ext cx="5813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How does Stranger Things S1E1 grab the audience and make us want to continue watching?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10067" y="900769"/>
            <a:ext cx="663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There are 5 broad overlapping areas that answer this question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043" y="1400368"/>
            <a:ext cx="858049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Narrative</a:t>
            </a:r>
          </a:p>
          <a:p>
            <a:r>
              <a:rPr lang="en-US"/>
              <a:t>multiple plotlines, enigma (=mystery) codes, raises questions, cliffhangers (=internal moments of suspense), hybrid genre aspects (romance, comedy, school, high school, sci-fi, thriller) 	THE DUFFER BROTHERS (MATT &amp; ROSS) ARE CLEVER GUYS	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881" y="2691329"/>
            <a:ext cx="72294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Characters</a:t>
            </a:r>
            <a:r>
              <a:rPr lang="en-US"/>
              <a:t> </a:t>
            </a:r>
          </a:p>
          <a:p>
            <a:r>
              <a:rPr lang="en-US"/>
              <a:t>interesting, varied in terms of age, personality and genders, intriguing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6283" y="5448521"/>
            <a:ext cx="753381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Relevant Themes  </a:t>
            </a:r>
            <a:r>
              <a:rPr lang="en-US"/>
              <a:t>- reflects 1980s society but also the world today:</a:t>
            </a:r>
          </a:p>
          <a:p>
            <a:r>
              <a:rPr lang="en-US"/>
              <a:t>insecurity, anxiety, (post-colonial insecurity)  fear of the unknown, the unseen enemy, contagion! ,  weakness of authority, mistrust of key institutions set up to protect us, coming of age, 1980s society, science vs paranormal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7806" y="3496099"/>
            <a:ext cx="781561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Intertextuality </a:t>
            </a:r>
            <a:r>
              <a:rPr lang="en-US"/>
              <a:t>– full of references to 1980s culture – films and music, nostalgia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5763" y="4046089"/>
            <a:ext cx="745061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High production values </a:t>
            </a:r>
          </a:p>
          <a:p>
            <a:r>
              <a:rPr lang="en-US"/>
              <a:t>(6m USD per episode). Cold opening; sinister lab, Hopper’s house. </a:t>
            </a:r>
          </a:p>
          <a:p>
            <a:r>
              <a:rPr lang="en-US"/>
              <a:t>SFX – the Upside Down, camerawork and mise en scene, attention to detail. High standard of acting. Convincing, believable  (rather than ‘realistic’)</a:t>
            </a:r>
          </a:p>
        </p:txBody>
      </p:sp>
    </p:spTree>
    <p:extLst>
      <p:ext uri="{BB962C8B-B14F-4D97-AF65-F5344CB8AC3E}">
        <p14:creationId xmlns:p14="http://schemas.microsoft.com/office/powerpoint/2010/main" val="304432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379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Meier</dc:creator>
  <cp:lastModifiedBy>jon Meier</cp:lastModifiedBy>
  <cp:revision>10</cp:revision>
  <dcterms:created xsi:type="dcterms:W3CDTF">2020-04-30T11:12:49Z</dcterms:created>
  <dcterms:modified xsi:type="dcterms:W3CDTF">2020-09-04T10:28:38Z</dcterms:modified>
</cp:coreProperties>
</file>