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0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6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4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0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4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2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9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2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4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4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6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D6C3-5842-0248-B18A-2DE91BCEB339}" type="datetimeFigureOut">
              <a:t>14/05/20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955FB-3FD9-4C40-8FC1-A0C3A8271B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0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6215" y="1457362"/>
            <a:ext cx="3774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STARTER - Who says</a:t>
            </a:r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8259" y="1780528"/>
            <a:ext cx="481903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/>
              <a:t>Mornings are for coffee and contemplation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I’m the only one acting normal here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See ya,  ladies  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Winner gets a comic 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Gnomes again, huh?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( The girl) </a:t>
            </a:r>
            <a:r>
              <a:rPr lang="is-IS"/>
              <a:t>… she can’t have gone far</a:t>
            </a: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Do you eat kangaroos for breakfast?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I’m going to cook you in my stew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Mom, you need to stay calm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Well I’ll  be damned</a:t>
            </a:r>
            <a:r>
              <a:rPr lang="is-IS"/>
              <a:t>… she speaks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87294" y="1780528"/>
            <a:ext cx="30979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/>
              <a:t>Chief Jim Hopper</a:t>
            </a:r>
          </a:p>
          <a:p>
            <a:pPr marL="342900" indent="-342900">
              <a:buAutoNum type="arabicParenR"/>
            </a:pPr>
            <a:r>
              <a:rPr lang="en-US"/>
              <a:t>Mike Wheeler</a:t>
            </a:r>
          </a:p>
          <a:p>
            <a:pPr marL="342900" indent="-342900">
              <a:buAutoNum type="arabicParenR"/>
            </a:pPr>
            <a:r>
              <a:rPr lang="en-US"/>
              <a:t>Lucas</a:t>
            </a:r>
          </a:p>
          <a:p>
            <a:pPr marL="342900" indent="-342900">
              <a:buAutoNum type="arabicParenR"/>
            </a:pPr>
            <a:r>
              <a:rPr lang="en-US"/>
              <a:t>Dustin </a:t>
            </a:r>
          </a:p>
          <a:p>
            <a:pPr marL="342900" indent="-342900">
              <a:buAutoNum type="arabicParenR"/>
            </a:pPr>
            <a:r>
              <a:rPr lang="en-US"/>
              <a:t>Hopper</a:t>
            </a:r>
          </a:p>
          <a:p>
            <a:pPr marL="342900" indent="-342900">
              <a:buAutoNum type="arabicParenR"/>
            </a:pPr>
            <a:r>
              <a:rPr lang="en-US"/>
              <a:t>Dr Brenner</a:t>
            </a:r>
          </a:p>
          <a:p>
            <a:pPr marL="342900" indent="-342900">
              <a:buAutoNum type="arabicParenR"/>
            </a:pPr>
            <a:r>
              <a:rPr lang="en-US"/>
              <a:t>Dustin</a:t>
            </a:r>
          </a:p>
          <a:p>
            <a:pPr marL="342900" indent="-342900">
              <a:buAutoNum type="arabicParenR"/>
            </a:pPr>
            <a:r>
              <a:rPr lang="en-US"/>
              <a:t>Joyce teasing Will flashback</a:t>
            </a:r>
          </a:p>
          <a:p>
            <a:pPr marL="342900" indent="-342900">
              <a:buAutoNum type="arabicParenR"/>
            </a:pPr>
            <a:r>
              <a:rPr lang="en-US"/>
              <a:t>Jonathan</a:t>
            </a:r>
          </a:p>
          <a:p>
            <a:pPr marL="342900" indent="-342900">
              <a:buAutoNum type="arabicParenR"/>
            </a:pPr>
            <a:r>
              <a:rPr lang="en-US"/>
              <a:t>Benny (teasingly,to Eleven)</a:t>
            </a:r>
          </a:p>
          <a:p>
            <a:pPr marL="342900" indent="-342900">
              <a:buAutoNum type="arabicParenR"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1525" y="141122"/>
            <a:ext cx="478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Lesson 7  Thursday 14th May</a:t>
            </a:r>
          </a:p>
          <a:p>
            <a:pPr algn="ctr"/>
            <a:r>
              <a:rPr lang="en-US" b="1"/>
              <a:t>INTERTEXTUALITY IN ST S1E1 –</a:t>
            </a:r>
          </a:p>
          <a:p>
            <a:pPr algn="ctr"/>
            <a:r>
              <a:rPr lang="en-US" b="1"/>
              <a:t> EXAMPLES &amp; IMPORTANCE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0" y="141122"/>
            <a:ext cx="1525159" cy="6619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795" y="141122"/>
            <a:ext cx="1525159" cy="66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8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0" y="141122"/>
            <a:ext cx="1525159" cy="6619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795" y="141122"/>
            <a:ext cx="1525159" cy="661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6458" y="134509"/>
            <a:ext cx="551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Intertextuality – Learn 5-8 examples for the exam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7369" y="862466"/>
            <a:ext cx="5896097" cy="5970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Films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sz="1600"/>
              <a:t>– opening shot showing the eerie lighting and the Hawkins lab</a:t>
            </a:r>
          </a:p>
          <a:p>
            <a:r>
              <a:rPr lang="en-US" sz="1600"/>
              <a:t>-Kids riding round on bikes, flashlight searches</a:t>
            </a:r>
          </a:p>
          <a:p>
            <a:r>
              <a:rPr lang="en-US" sz="1600"/>
              <a:t>-Childs eye mid angle shots of an unsympathetic adult world </a:t>
            </a:r>
          </a:p>
          <a:p>
            <a:pPr marL="285750" indent="-285750">
              <a:buFontTx/>
              <a:buChar char="-"/>
            </a:pPr>
            <a:r>
              <a:rPr lang="en-US" sz="1600"/>
              <a:t>Eleven’s  looks are based on  ET (especially later when she wears a pink dress and a blond wig).  </a:t>
            </a:r>
          </a:p>
          <a:p>
            <a:pPr marL="285750" indent="-285750">
              <a:buFontTx/>
              <a:buChar char="-"/>
            </a:pPr>
            <a:r>
              <a:rPr lang="en-US" sz="1600"/>
              <a:t>Scientists and government agents in Hazmat suits </a:t>
            </a:r>
          </a:p>
          <a:p>
            <a:pPr marL="285750" indent="-285750">
              <a:buFontTx/>
              <a:buChar char="-"/>
            </a:pPr>
            <a:endParaRPr lang="en-US" sz="1600"/>
          </a:p>
          <a:p>
            <a:r>
              <a:rPr lang="en-US" b="1"/>
              <a:t>Jaws</a:t>
            </a:r>
            <a:r>
              <a:rPr lang="en-US"/>
              <a:t> (Spielberg)</a:t>
            </a:r>
          </a:p>
          <a:p>
            <a:pPr marL="285750" indent="-285750">
              <a:buFontTx/>
              <a:buChar char="-"/>
            </a:pPr>
            <a:r>
              <a:rPr lang="en-US"/>
              <a:t>The Byers’ garden shed</a:t>
            </a:r>
          </a:p>
          <a:p>
            <a:pPr marL="285750" indent="-285750">
              <a:buFontTx/>
              <a:buChar char="-"/>
            </a:pPr>
            <a:r>
              <a:rPr lang="en-US"/>
              <a:t>The typed police report is a directly borrowed shot</a:t>
            </a:r>
          </a:p>
          <a:p>
            <a:r>
              <a:rPr lang="en-US" b="1"/>
              <a:t>Poltergeist: </a:t>
            </a:r>
            <a:r>
              <a:rPr lang="en-US"/>
              <a:t>directly mentioned in E1 flashback scene</a:t>
            </a:r>
          </a:p>
          <a:p>
            <a:r>
              <a:rPr lang="en-US" b="1"/>
              <a:t>Close Encounters </a:t>
            </a:r>
            <a:r>
              <a:rPr lang="en-US"/>
              <a:t>(Spielberg)</a:t>
            </a:r>
          </a:p>
          <a:p>
            <a:r>
              <a:rPr lang="en-US" b="1"/>
              <a:t>The Goonies &amp; Stand by Me</a:t>
            </a:r>
            <a:r>
              <a:rPr lang="en-US"/>
              <a:t>: kids riding around in a state of nervy and nerdy excitement.</a:t>
            </a:r>
          </a:p>
          <a:p>
            <a:r>
              <a:rPr lang="en-US" b="1"/>
              <a:t>Alien: </a:t>
            </a:r>
            <a:r>
              <a:rPr lang="en-US"/>
              <a:t> the creature itself resembles the one in the 1979 classic. In E1 we hear it rather than see it. </a:t>
            </a:r>
          </a:p>
          <a:p>
            <a:r>
              <a:rPr lang="en-US" b="1"/>
              <a:t>Evil Dead</a:t>
            </a:r>
            <a:r>
              <a:rPr lang="en-US"/>
              <a:t>: Jonathan has an Evil Dead poster on his wall</a:t>
            </a:r>
          </a:p>
          <a:p>
            <a:r>
              <a:rPr lang="en-US" b="1"/>
              <a:t>Retro ‘Stranger Things’ logo </a:t>
            </a:r>
            <a:r>
              <a:rPr lang="en-US"/>
              <a:t>is typical of 1980s films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5250" y="820195"/>
            <a:ext cx="28902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Books</a:t>
            </a:r>
            <a:endParaRPr lang="en-US"/>
          </a:p>
          <a:p>
            <a:r>
              <a:rPr lang="en-US" sz="1600"/>
              <a:t>Stranger Things logo typeface used in books by horror writer </a:t>
            </a:r>
            <a:r>
              <a:rPr lang="en-US" sz="1600" b="1"/>
              <a:t>Stephen King</a:t>
            </a:r>
            <a:endParaRPr lang="en-US" sz="1600"/>
          </a:p>
          <a:p>
            <a:r>
              <a:rPr lang="en-US"/>
              <a:t>Firestarter</a:t>
            </a:r>
          </a:p>
          <a:p>
            <a:r>
              <a:rPr lang="en-US"/>
              <a:t>Carrie</a:t>
            </a:r>
          </a:p>
          <a:p>
            <a:r>
              <a:rPr lang="en-US"/>
              <a:t>IT</a:t>
            </a:r>
          </a:p>
          <a:p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5250" y="4177799"/>
            <a:ext cx="236213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Music</a:t>
            </a:r>
          </a:p>
          <a:p>
            <a:r>
              <a:rPr lang="en-US"/>
              <a:t>1980s Bands include </a:t>
            </a:r>
          </a:p>
          <a:p>
            <a:r>
              <a:rPr lang="en-US"/>
              <a:t>Jefferson Airplane</a:t>
            </a:r>
          </a:p>
          <a:p>
            <a:r>
              <a:rPr lang="en-US"/>
              <a:t>Toto</a:t>
            </a:r>
          </a:p>
          <a:p>
            <a:r>
              <a:rPr lang="en-US" sz="1600"/>
              <a:t>Horror Film music composers like </a:t>
            </a:r>
            <a:r>
              <a:rPr lang="en-US" sz="1600" b="1"/>
              <a:t>John Carpenter </a:t>
            </a:r>
            <a:r>
              <a:rPr lang="en-US" sz="1600"/>
              <a:t>influenced the music creators on the series.</a:t>
            </a:r>
          </a:p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9422" y="1685567"/>
            <a:ext cx="1279089" cy="18636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7369" y="1254680"/>
            <a:ext cx="589609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/>
              <a:t>ET (Steven Spielberg) </a:t>
            </a:r>
            <a:r>
              <a:rPr lang="en-US" sz="1600" b="1" i="1">
                <a:solidFill>
                  <a:srgbClr val="FF0000"/>
                </a:solidFill>
              </a:rPr>
              <a:t>Stranger Things owes its greatest debt to Steven Spielberg’s classic story of a lonely suburban boy who befriends an alien in need</a:t>
            </a:r>
            <a:r>
              <a:rPr lang="en-US" sz="160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66178" y="862466"/>
            <a:ext cx="0" cy="560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55250" y="3810329"/>
            <a:ext cx="27657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59225" y="4177799"/>
            <a:ext cx="307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61781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20" y="181371"/>
            <a:ext cx="52344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Intertextuality &amp; Postmodernism</a:t>
            </a:r>
          </a:p>
          <a:p>
            <a:r>
              <a:rPr lang="en-US" sz="2400" b="1"/>
              <a:t>Theorist: Jean Baudrillard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0781" y="1756788"/>
            <a:ext cx="74337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So all representations involve imitation, remix, re-invention.</a:t>
            </a:r>
          </a:p>
          <a:p>
            <a:r>
              <a:rPr lang="en-US"/>
              <a:t>For Jean Baudrillard this means that our sense of reality is shaped by </a:t>
            </a:r>
            <a:r>
              <a:rPr lang="en-US" b="1"/>
              <a:t>simulations and imitations</a:t>
            </a:r>
            <a:r>
              <a:rPr lang="en-US"/>
              <a:t>. Baudrillard claims that most of our experience of reality is now </a:t>
            </a:r>
            <a:r>
              <a:rPr lang="en-US" b="1"/>
              <a:t>second-hand</a:t>
            </a:r>
            <a:r>
              <a:rPr lang="en-US"/>
              <a:t>, mediated through screens and technology.  </a:t>
            </a:r>
          </a:p>
          <a:p>
            <a:r>
              <a:rPr lang="en-US"/>
              <a:t>So s</a:t>
            </a:r>
            <a:r>
              <a:rPr lang="en-US"/>
              <a:t>creen-based fake reality is more  real to us than authentic reality. </a:t>
            </a:r>
          </a:p>
          <a:p>
            <a:r>
              <a:rPr lang="en-US"/>
              <a:t>He calls this media/screen-based reality: </a:t>
            </a:r>
            <a:r>
              <a:rPr lang="en-US" b="1"/>
              <a:t>hyperreality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Stranger Things has a vast range of 1980s intertextual references.  In a way this confirms Baudrillard’s view:  media products such as Stranger Things playfully echo and pay homage to other media products. </a:t>
            </a:r>
          </a:p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20781" y="1110457"/>
            <a:ext cx="5764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>
                <a:solidFill>
                  <a:prstClr val="black"/>
                </a:solidFill>
              </a:rPr>
              <a:t>One of the main aspects of postmodernism is the idea that live in an age where originality is impossible.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993" y="22198"/>
            <a:ext cx="2320471" cy="15441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14185" y="5265441"/>
            <a:ext cx="58969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>
                <a:solidFill>
                  <a:srgbClr val="31859C"/>
                </a:solidFill>
              </a:rPr>
              <a:t>Learning recap</a:t>
            </a:r>
          </a:p>
          <a:p>
            <a:pPr lvl="0"/>
            <a:r>
              <a:rPr lang="en-US">
                <a:solidFill>
                  <a:srgbClr val="31859C"/>
                </a:solidFill>
              </a:rPr>
              <a:t>Do a 5 point essay plan for this essay:  How important are the ideas of Jean Baudrillard on imitation and simulation when considering Stranger Things.   </a:t>
            </a:r>
          </a:p>
          <a:p>
            <a:pPr lvl="0"/>
            <a:r>
              <a:rPr lang="en-US">
                <a:solidFill>
                  <a:srgbClr val="31859C"/>
                </a:solidFill>
              </a:rPr>
              <a:t>SEE NEXT SLIDE FOR A SCAFFOLD ESSAY </a:t>
            </a:r>
          </a:p>
        </p:txBody>
      </p:sp>
      <p:pic>
        <p:nvPicPr>
          <p:cNvPr id="7" name="Picture 6" descr="writing emoj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19" y="5265441"/>
            <a:ext cx="596982" cy="73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4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614" y="664215"/>
            <a:ext cx="5896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>
                <a:solidFill>
                  <a:srgbClr val="31859C"/>
                </a:solidFill>
              </a:rPr>
              <a:t>How important are the ideas of Jean Baudrillard on imitation and simulation when considering Stranger Things.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8571" y="1431835"/>
            <a:ext cx="7003143" cy="923330"/>
          </a:xfrm>
          <a:prstGeom prst="rect">
            <a:avLst/>
          </a:prstGeom>
          <a:solidFill>
            <a:srgbClr val="DCE6F2"/>
          </a:solidFill>
        </p:spPr>
        <p:txBody>
          <a:bodyPr wrap="square" rtlCol="0">
            <a:spAutoFit/>
          </a:bodyPr>
          <a:lstStyle/>
          <a:p>
            <a:r>
              <a:rPr lang="en-US"/>
              <a:t>Intro: Intertextuality is key when thinking about ST.</a:t>
            </a:r>
          </a:p>
          <a:p>
            <a:r>
              <a:rPr lang="en-US"/>
              <a:t>This is a link to B’s ideas about everything being a replica, imitation. </a:t>
            </a:r>
          </a:p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286" y="2636763"/>
            <a:ext cx="3398762" cy="1185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286" y="4034971"/>
            <a:ext cx="3398762" cy="1185333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9257" y="2510971"/>
            <a:ext cx="3398762" cy="1185333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91352" y="3870477"/>
            <a:ext cx="3672115" cy="1185333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09333" y="5513491"/>
            <a:ext cx="4487334" cy="1185333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5066" y="2772974"/>
            <a:ext cx="296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 E1 full of film refs (1980s)</a:t>
            </a:r>
          </a:p>
          <a:p>
            <a:r>
              <a:rPr lang="en-US"/>
              <a:t>ET, Jaws etc</a:t>
            </a:r>
          </a:p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5066" y="4136572"/>
            <a:ext cx="2963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Also refs to 1980s books and music, typography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9257" y="2605073"/>
            <a:ext cx="36842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1980s mise en scene: visual rep of a past era:  loving recreation of detail – clothes, hair, low tech, cars, bikes houses, </a:t>
            </a:r>
          </a:p>
          <a:p>
            <a:r>
              <a:rPr lang="en-US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32476" y="3870477"/>
            <a:ext cx="3459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Characters like El have a symbolic intertextual connations, evoking past events like holocaust &amp; lost identity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39143" y="5498495"/>
            <a:ext cx="4487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Barthes talks about media as involving ‘the absence of the present’:  everything is complex, symbolic  and multi-layered; this is  v postmodern &amp; relates back to Baudrillard.</a:t>
            </a:r>
          </a:p>
        </p:txBody>
      </p:sp>
    </p:spTree>
    <p:extLst>
      <p:ext uri="{BB962C8B-B14F-4D97-AF65-F5344CB8AC3E}">
        <p14:creationId xmlns:p14="http://schemas.microsoft.com/office/powerpoint/2010/main" val="406176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660</Words>
  <Application>Microsoft Macintosh PowerPoint</Application>
  <PresentationFormat>On-screen Show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Meier</dc:creator>
  <cp:lastModifiedBy>jon Meier</cp:lastModifiedBy>
  <cp:revision>6</cp:revision>
  <dcterms:created xsi:type="dcterms:W3CDTF">2020-05-12T13:26:57Z</dcterms:created>
  <dcterms:modified xsi:type="dcterms:W3CDTF">2020-05-14T11:21:47Z</dcterms:modified>
</cp:coreProperties>
</file>