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64" r:id="rId4"/>
    <p:sldId id="258" r:id="rId5"/>
    <p:sldId id="259" r:id="rId6"/>
    <p:sldId id="260" r:id="rId7"/>
    <p:sldId id="25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30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12" autoAdjust="0"/>
    <p:restoredTop sz="94660"/>
  </p:normalViewPr>
  <p:slideViewPr>
    <p:cSldViewPr snapToGrid="0" snapToObjects="1">
      <p:cViewPr varScale="1">
        <p:scale>
          <a:sx n="118" d="100"/>
          <a:sy n="118" d="100"/>
        </p:scale>
        <p:origin x="-25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E6D441-E9A3-9347-A04A-04964B5F97DA}" type="datetimeFigureOut">
              <a:t>04/09/20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196717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E6D441-E9A3-9347-A04A-04964B5F97DA}" type="datetimeFigureOut">
              <a:t>04/09/20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342808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E6D441-E9A3-9347-A04A-04964B5F97DA}" type="datetimeFigureOut">
              <a:t>04/09/20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124751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E6D441-E9A3-9347-A04A-04964B5F97DA}" type="datetimeFigureOut">
              <a:t>04/09/20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366408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E6D441-E9A3-9347-A04A-04964B5F97DA}" type="datetimeFigureOut">
              <a:t>04/09/20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404457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E6D441-E9A3-9347-A04A-04964B5F97DA}" type="datetimeFigureOut">
              <a:t>04/09/20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363408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E6D441-E9A3-9347-A04A-04964B5F97DA}" type="datetimeFigureOut">
              <a:t>04/09/20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110274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E6D441-E9A3-9347-A04A-04964B5F97DA}" type="datetimeFigureOut">
              <a:t>04/09/20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230112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6D441-E9A3-9347-A04A-04964B5F97DA}" type="datetimeFigureOut">
              <a:t>04/09/20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44328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E6D441-E9A3-9347-A04A-04964B5F97DA}" type="datetimeFigureOut">
              <a:t>04/09/20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294143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E6D441-E9A3-9347-A04A-04964B5F97DA}" type="datetimeFigureOut">
              <a:t>04/09/20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A805F-980E-024A-8A76-B35AE9134234}" type="slidenum">
              <a:t>‹#›</a:t>
            </a:fld>
            <a:endParaRPr lang="en-US"/>
          </a:p>
        </p:txBody>
      </p:sp>
    </p:spTree>
    <p:extLst>
      <p:ext uri="{BB962C8B-B14F-4D97-AF65-F5344CB8AC3E}">
        <p14:creationId xmlns:p14="http://schemas.microsoft.com/office/powerpoint/2010/main" val="29006801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6D441-E9A3-9347-A04A-04964B5F97DA}" type="datetimeFigureOut">
              <a:t>04/09/20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A805F-980E-024A-8A76-B35AE9134234}" type="slidenum">
              <a:t>‹#›</a:t>
            </a:fld>
            <a:endParaRPr lang="en-US"/>
          </a:p>
        </p:txBody>
      </p:sp>
    </p:spTree>
    <p:extLst>
      <p:ext uri="{BB962C8B-B14F-4D97-AF65-F5344CB8AC3E}">
        <p14:creationId xmlns:p14="http://schemas.microsoft.com/office/powerpoint/2010/main" val="264046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hyperlink" Target="https://strangerthings.fandom.com/wiki/Stranger_Things/Season_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927"/>
            <a:ext cx="8229600" cy="1143000"/>
          </a:xfrm>
        </p:spPr>
        <p:txBody>
          <a:bodyPr>
            <a:normAutofit fontScale="90000"/>
          </a:bodyPr>
          <a:lstStyle/>
          <a:p>
            <a:r>
              <a:rPr lang="en-US"/>
              <a:t>Stranger Things</a:t>
            </a:r>
            <a:br>
              <a:rPr lang="en-US"/>
            </a:br>
            <a:r>
              <a:rPr lang="en-US"/>
              <a:t>Narrative Structure </a:t>
            </a:r>
          </a:p>
        </p:txBody>
      </p:sp>
      <p:sp>
        <p:nvSpPr>
          <p:cNvPr id="4" name="TextBox 3"/>
          <p:cNvSpPr txBox="1"/>
          <p:nvPr/>
        </p:nvSpPr>
        <p:spPr>
          <a:xfrm>
            <a:off x="1324312" y="2377368"/>
            <a:ext cx="6599854" cy="1754327"/>
          </a:xfrm>
          <a:prstGeom prst="rect">
            <a:avLst/>
          </a:prstGeom>
          <a:solidFill>
            <a:srgbClr val="DBEEF4"/>
          </a:solidFill>
        </p:spPr>
        <p:txBody>
          <a:bodyPr wrap="square" rtlCol="0">
            <a:spAutoFit/>
          </a:bodyPr>
          <a:lstStyle/>
          <a:p>
            <a:r>
              <a:rPr lang="en-US"/>
              <a:t>Starter</a:t>
            </a:r>
          </a:p>
          <a:p>
            <a:endParaRPr lang="en-US"/>
          </a:p>
          <a:p>
            <a:r>
              <a:rPr lang="en-US"/>
              <a:t>Who disappears in E1?</a:t>
            </a:r>
          </a:p>
          <a:p>
            <a:r>
              <a:rPr lang="en-US"/>
              <a:t>What word is used in the title of E1 instead of disappearance? Why?</a:t>
            </a:r>
          </a:p>
          <a:p>
            <a:r>
              <a:rPr lang="en-US"/>
              <a:t>Mike’s surname?</a:t>
            </a:r>
          </a:p>
          <a:p>
            <a:r>
              <a:rPr lang="en-US"/>
              <a:t>Mike’s sister? </a:t>
            </a:r>
          </a:p>
        </p:txBody>
      </p:sp>
      <p:sp>
        <p:nvSpPr>
          <p:cNvPr id="5" name="TextBox 4"/>
          <p:cNvSpPr txBox="1"/>
          <p:nvPr/>
        </p:nvSpPr>
        <p:spPr>
          <a:xfrm>
            <a:off x="1183197" y="1359445"/>
            <a:ext cx="6556434" cy="646331"/>
          </a:xfrm>
          <a:prstGeom prst="rect">
            <a:avLst/>
          </a:prstGeom>
          <a:noFill/>
        </p:spPr>
        <p:txBody>
          <a:bodyPr wrap="square" rtlCol="0">
            <a:spAutoFit/>
          </a:bodyPr>
          <a:lstStyle/>
          <a:p>
            <a:r>
              <a:rPr lang="en-US" b="1"/>
              <a:t>Leson aim – look at the narrative structure of E1 and see how it is suited to the </a:t>
            </a:r>
            <a:r>
              <a:rPr lang="en-US" b="1">
                <a:solidFill>
                  <a:srgbClr val="FF0000"/>
                </a:solidFill>
              </a:rPr>
              <a:t>long form format</a:t>
            </a:r>
          </a:p>
        </p:txBody>
      </p:sp>
      <p:pic>
        <p:nvPicPr>
          <p:cNvPr id="7" name="Picture 6"/>
          <p:cNvPicPr>
            <a:picLocks noChangeAspect="1"/>
          </p:cNvPicPr>
          <p:nvPr/>
        </p:nvPicPr>
        <p:blipFill>
          <a:blip r:embed="rId2"/>
          <a:stretch>
            <a:fillRect/>
          </a:stretch>
        </p:blipFill>
        <p:spPr>
          <a:xfrm>
            <a:off x="157370" y="141122"/>
            <a:ext cx="1525159" cy="661946"/>
          </a:xfrm>
          <a:prstGeom prst="rect">
            <a:avLst/>
          </a:prstGeom>
        </p:spPr>
      </p:pic>
      <p:pic>
        <p:nvPicPr>
          <p:cNvPr id="8" name="Picture 7"/>
          <p:cNvPicPr>
            <a:picLocks noChangeAspect="1"/>
          </p:cNvPicPr>
          <p:nvPr/>
        </p:nvPicPr>
        <p:blipFill>
          <a:blip r:embed="rId2"/>
          <a:stretch>
            <a:fillRect/>
          </a:stretch>
        </p:blipFill>
        <p:spPr>
          <a:xfrm>
            <a:off x="7495795" y="141122"/>
            <a:ext cx="1525159" cy="661946"/>
          </a:xfrm>
          <a:prstGeom prst="rect">
            <a:avLst/>
          </a:prstGeom>
        </p:spPr>
      </p:pic>
    </p:spTree>
    <p:extLst>
      <p:ext uri="{BB962C8B-B14F-4D97-AF65-F5344CB8AC3E}">
        <p14:creationId xmlns:p14="http://schemas.microsoft.com/office/powerpoint/2010/main" val="37480923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6840" y="3560624"/>
            <a:ext cx="8846844" cy="3191534"/>
          </a:xfrm>
          <a:prstGeom prst="roundRect">
            <a:avLst/>
          </a:prstGeom>
          <a:solidFill>
            <a:srgbClr val="DBEEF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161488" y="857589"/>
            <a:ext cx="6849520" cy="1477328"/>
          </a:xfrm>
          <a:prstGeom prst="rect">
            <a:avLst/>
          </a:prstGeom>
          <a:noFill/>
        </p:spPr>
        <p:txBody>
          <a:bodyPr wrap="square" rtlCol="0">
            <a:spAutoFit/>
          </a:bodyPr>
          <a:lstStyle/>
          <a:p>
            <a:r>
              <a:rPr lang="en-US" b="1"/>
              <a:t>Long Form TV Dramas allow writers the time and space to develop characters, storylines and themes in more depth and detail.</a:t>
            </a:r>
          </a:p>
          <a:p>
            <a:endParaRPr lang="en-US" b="1"/>
          </a:p>
          <a:p>
            <a:r>
              <a:rPr lang="en-US" b="1"/>
              <a:t>In Stranger Things, characters, storylines and themes develop more slowly and in more depth over eight episodes.  </a:t>
            </a:r>
          </a:p>
        </p:txBody>
      </p:sp>
      <p:sp>
        <p:nvSpPr>
          <p:cNvPr id="6" name="TextBox 5"/>
          <p:cNvSpPr txBox="1"/>
          <p:nvPr/>
        </p:nvSpPr>
        <p:spPr>
          <a:xfrm>
            <a:off x="2127584" y="4274432"/>
            <a:ext cx="6806100" cy="2308324"/>
          </a:xfrm>
          <a:prstGeom prst="rect">
            <a:avLst/>
          </a:prstGeom>
          <a:noFill/>
        </p:spPr>
        <p:txBody>
          <a:bodyPr wrap="square" rtlCol="0">
            <a:spAutoFit/>
          </a:bodyPr>
          <a:lstStyle/>
          <a:p>
            <a:r>
              <a:rPr lang="en-US"/>
              <a:t>With linear commercial TV, (not Netflix), especially in the US, it was important to bring audiences back after the frequent commercial breaks. So narratives had to be constructed to coinstantly keep audiences coming back for more. </a:t>
            </a:r>
          </a:p>
          <a:p>
            <a:r>
              <a:rPr lang="en-US"/>
              <a:t>This is also how quiz programmes like Who Wants to Be a Millionaire and Reality Shows keep audiences engaged but also in a sense manipulate them into continuing to watch. So they will be exposed to the programme itself and also the adverts. </a:t>
            </a:r>
          </a:p>
        </p:txBody>
      </p:sp>
      <p:pic>
        <p:nvPicPr>
          <p:cNvPr id="7" name="Picture 6"/>
          <p:cNvPicPr>
            <a:picLocks noChangeAspect="1"/>
          </p:cNvPicPr>
          <p:nvPr/>
        </p:nvPicPr>
        <p:blipFill>
          <a:blip r:embed="rId2"/>
          <a:stretch>
            <a:fillRect/>
          </a:stretch>
        </p:blipFill>
        <p:spPr>
          <a:xfrm>
            <a:off x="326602" y="4157679"/>
            <a:ext cx="1692432" cy="1692432"/>
          </a:xfrm>
          <a:prstGeom prst="rect">
            <a:avLst/>
          </a:prstGeom>
        </p:spPr>
      </p:pic>
      <p:sp>
        <p:nvSpPr>
          <p:cNvPr id="8" name="TextBox 7"/>
          <p:cNvSpPr txBox="1"/>
          <p:nvPr/>
        </p:nvSpPr>
        <p:spPr>
          <a:xfrm>
            <a:off x="2127584" y="3973013"/>
            <a:ext cx="4635095" cy="369332"/>
          </a:xfrm>
          <a:prstGeom prst="rect">
            <a:avLst/>
          </a:prstGeom>
          <a:noFill/>
        </p:spPr>
        <p:txBody>
          <a:bodyPr wrap="square" rtlCol="0">
            <a:spAutoFit/>
          </a:bodyPr>
          <a:lstStyle/>
          <a:p>
            <a:r>
              <a:rPr lang="en-US" b="1" i="1"/>
              <a:t>“We’ll be right back after the break </a:t>
            </a:r>
            <a:r>
              <a:rPr lang="is-IS" b="1" i="1"/>
              <a:t>…” </a:t>
            </a:r>
            <a:endParaRPr lang="en-US" b="1" i="1"/>
          </a:p>
        </p:txBody>
      </p:sp>
    </p:spTree>
    <p:extLst>
      <p:ext uri="{BB962C8B-B14F-4D97-AF65-F5344CB8AC3E}">
        <p14:creationId xmlns:p14="http://schemas.microsoft.com/office/powerpoint/2010/main" val="1002777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5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40446" y="1063846"/>
            <a:ext cx="8076137" cy="5289085"/>
          </a:xfrm>
          <a:prstGeom prst="roundRect">
            <a:avLst/>
          </a:prstGeom>
          <a:solidFill>
            <a:srgbClr val="DBEEF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104537" y="1063846"/>
            <a:ext cx="3202231" cy="369332"/>
          </a:xfrm>
          <a:prstGeom prst="rect">
            <a:avLst/>
          </a:prstGeom>
          <a:noFill/>
        </p:spPr>
        <p:txBody>
          <a:bodyPr wrap="square" rtlCol="0">
            <a:spAutoFit/>
          </a:bodyPr>
          <a:lstStyle/>
          <a:p>
            <a:r>
              <a:rPr lang="en-US" b="1"/>
              <a:t>EPISODE ONE STORYLINES</a:t>
            </a:r>
          </a:p>
        </p:txBody>
      </p:sp>
      <p:pic>
        <p:nvPicPr>
          <p:cNvPr id="5" name="Picture 4"/>
          <p:cNvPicPr>
            <a:picLocks noChangeAspect="1"/>
          </p:cNvPicPr>
          <p:nvPr/>
        </p:nvPicPr>
        <p:blipFill>
          <a:blip r:embed="rId2"/>
          <a:stretch>
            <a:fillRect/>
          </a:stretch>
        </p:blipFill>
        <p:spPr>
          <a:xfrm>
            <a:off x="157370" y="141122"/>
            <a:ext cx="1525159" cy="661946"/>
          </a:xfrm>
          <a:prstGeom prst="rect">
            <a:avLst/>
          </a:prstGeom>
        </p:spPr>
      </p:pic>
      <p:pic>
        <p:nvPicPr>
          <p:cNvPr id="6" name="Picture 5"/>
          <p:cNvPicPr>
            <a:picLocks noChangeAspect="1"/>
          </p:cNvPicPr>
          <p:nvPr/>
        </p:nvPicPr>
        <p:blipFill>
          <a:blip r:embed="rId2"/>
          <a:stretch>
            <a:fillRect/>
          </a:stretch>
        </p:blipFill>
        <p:spPr>
          <a:xfrm>
            <a:off x="7495795" y="141122"/>
            <a:ext cx="1525159" cy="661946"/>
          </a:xfrm>
          <a:prstGeom prst="rect">
            <a:avLst/>
          </a:prstGeom>
        </p:spPr>
      </p:pic>
      <p:sp>
        <p:nvSpPr>
          <p:cNvPr id="7" name="TextBox 6"/>
          <p:cNvSpPr txBox="1"/>
          <p:nvPr/>
        </p:nvSpPr>
        <p:spPr>
          <a:xfrm>
            <a:off x="1487138" y="1660901"/>
            <a:ext cx="5742307" cy="646331"/>
          </a:xfrm>
          <a:prstGeom prst="rect">
            <a:avLst/>
          </a:prstGeom>
          <a:noFill/>
        </p:spPr>
        <p:txBody>
          <a:bodyPr wrap="square" rtlCol="0">
            <a:spAutoFit/>
          </a:bodyPr>
          <a:lstStyle/>
          <a:p>
            <a:r>
              <a:rPr lang="en-US"/>
              <a:t>A NARRATIVE ARC IS A STORYLINE OR SUBPLOT THAT EXTENDS ACROSS MULTIPLE EPISODES</a:t>
            </a:r>
          </a:p>
        </p:txBody>
      </p:sp>
      <p:sp>
        <p:nvSpPr>
          <p:cNvPr id="8" name="TextBox 7"/>
          <p:cNvSpPr txBox="1"/>
          <p:nvPr/>
        </p:nvSpPr>
        <p:spPr>
          <a:xfrm>
            <a:off x="1248328" y="2659612"/>
            <a:ext cx="7327140" cy="3693319"/>
          </a:xfrm>
          <a:prstGeom prst="rect">
            <a:avLst/>
          </a:prstGeom>
          <a:noFill/>
        </p:spPr>
        <p:txBody>
          <a:bodyPr wrap="square" rtlCol="0">
            <a:spAutoFit/>
          </a:bodyPr>
          <a:lstStyle/>
          <a:p>
            <a:r>
              <a:rPr lang="en-US"/>
              <a:t>Main narrative strands outlined in E1. Notice how they interconnect</a:t>
            </a:r>
          </a:p>
          <a:p>
            <a:endParaRPr lang="en-US" b="1"/>
          </a:p>
          <a:p>
            <a:pPr marL="342900" indent="-342900">
              <a:buAutoNum type="alphaUcParenR"/>
            </a:pPr>
            <a:r>
              <a:rPr lang="en-US" b="1"/>
              <a:t>HAWKINS LAB, PARANORMAL ACTIVITY, COVER UP, STRANGE EVENTS, OPENING UP THE RIFT TO ‘THE UPSIDE DOWN’ </a:t>
            </a:r>
          </a:p>
          <a:p>
            <a:pPr marL="342900" indent="-342900">
              <a:buAutoNum type="alphaUcParenR"/>
            </a:pPr>
            <a:r>
              <a:rPr lang="en-US" b="1"/>
              <a:t>THE BOYS, FRIENDSHIP, DUNGEONS &amp; DRAGONS, BIKES ETC</a:t>
            </a:r>
          </a:p>
          <a:p>
            <a:pPr marL="342900" indent="-342900">
              <a:buAutoNum type="alphaUcParenR"/>
            </a:pPr>
            <a:r>
              <a:rPr lang="en-US" b="1"/>
              <a:t>WILL’S EXPERIENCES &amp; DISAPPEARANCE</a:t>
            </a:r>
          </a:p>
          <a:p>
            <a:pPr marL="342900" indent="-342900">
              <a:buAutoNum type="alphaUcParenR"/>
            </a:pPr>
            <a:r>
              <a:rPr lang="en-US" b="1"/>
              <a:t>HOPPER, POLICE STATION, THE SEARCH</a:t>
            </a:r>
          </a:p>
          <a:p>
            <a:pPr marL="342900" indent="-342900">
              <a:buAutoNum type="alphaUcParenR"/>
            </a:pPr>
            <a:r>
              <a:rPr lang="en-US" b="1"/>
              <a:t>JOYCE – SINGLE MUM, HER ANXIETY, JOB </a:t>
            </a:r>
          </a:p>
          <a:p>
            <a:pPr marL="342900" indent="-342900">
              <a:buAutoNum type="alphaUcParenR"/>
            </a:pPr>
            <a:r>
              <a:rPr lang="en-US" b="1"/>
              <a:t>SCHOOL, BULLYING, AV CLUB, GEEKS</a:t>
            </a:r>
          </a:p>
          <a:p>
            <a:pPr marL="342900" indent="-342900">
              <a:buAutoNum type="alphaUcParenR"/>
            </a:pPr>
            <a:r>
              <a:rPr lang="en-US" b="1"/>
              <a:t>NANCY (+ STEVE HARRINGTON), NANCY AT HOME</a:t>
            </a:r>
          </a:p>
          <a:p>
            <a:pPr marL="342900" indent="-342900">
              <a:buAutoNum type="alphaUcParenR"/>
            </a:pPr>
            <a:r>
              <a:rPr lang="en-US" b="1"/>
              <a:t>ELEVEN – enigma codes, mysterious identity, link to the lab, why is she wanted?</a:t>
            </a:r>
          </a:p>
          <a:p>
            <a:pPr marL="342900" indent="-342900">
              <a:buAutoNum type="alphaUcParenR"/>
            </a:pPr>
            <a:endParaRPr lang="en-US"/>
          </a:p>
        </p:txBody>
      </p:sp>
    </p:spTree>
    <p:extLst>
      <p:ext uri="{BB962C8B-B14F-4D97-AF65-F5344CB8AC3E}">
        <p14:creationId xmlns:p14="http://schemas.microsoft.com/office/powerpoint/2010/main" val="35850398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3904" y="292614"/>
            <a:ext cx="6111378" cy="369332"/>
          </a:xfrm>
          <a:prstGeom prst="rect">
            <a:avLst/>
          </a:prstGeom>
          <a:noFill/>
        </p:spPr>
        <p:txBody>
          <a:bodyPr wrap="square" rtlCol="0">
            <a:spAutoFit/>
          </a:bodyPr>
          <a:lstStyle/>
          <a:p>
            <a:r>
              <a:rPr lang="en-US" b="1"/>
              <a:t>Main narrative strands (storylines) or NARRATIVE ARCS </a:t>
            </a:r>
          </a:p>
        </p:txBody>
      </p:sp>
      <p:sp>
        <p:nvSpPr>
          <p:cNvPr id="5" name="TextBox 4"/>
          <p:cNvSpPr txBox="1"/>
          <p:nvPr/>
        </p:nvSpPr>
        <p:spPr>
          <a:xfrm>
            <a:off x="727288" y="1009568"/>
            <a:ext cx="8119556" cy="4247317"/>
          </a:xfrm>
          <a:prstGeom prst="rect">
            <a:avLst/>
          </a:prstGeom>
          <a:noFill/>
        </p:spPr>
        <p:txBody>
          <a:bodyPr wrap="square" rtlCol="0">
            <a:spAutoFit/>
          </a:bodyPr>
          <a:lstStyle/>
          <a:p>
            <a:r>
              <a:rPr lang="en-US"/>
              <a:t>A </a:t>
            </a:r>
            <a:r>
              <a:rPr lang="en-US" b="1"/>
              <a:t>narrative arc </a:t>
            </a:r>
            <a:r>
              <a:rPr lang="en-US"/>
              <a:t>is a storyline which follows a particular character, group of characters or narrative strand.</a:t>
            </a:r>
          </a:p>
          <a:p>
            <a:endParaRPr lang="en-US"/>
          </a:p>
          <a:p>
            <a:r>
              <a:rPr lang="en-US" b="1"/>
              <a:t>The episodes of a long form TV drama are made up of a series of overlapping narrative arcs.</a:t>
            </a:r>
          </a:p>
          <a:p>
            <a:endParaRPr lang="en-US"/>
          </a:p>
          <a:p>
            <a:r>
              <a:rPr lang="en-US"/>
              <a:t>Each narrative arc  (storyline) generally follows a 3 stage narrative structure.  These stages are described by theorists such as </a:t>
            </a:r>
            <a:r>
              <a:rPr lang="en-US" b="1"/>
              <a:t>Todorov </a:t>
            </a:r>
            <a:r>
              <a:rPr lang="en-US"/>
              <a:t>as </a:t>
            </a:r>
          </a:p>
          <a:p>
            <a:r>
              <a:rPr lang="en-US"/>
              <a:t>1) EQUILIBRIUM  (the calm before the storm, everything seems balanced and happy)</a:t>
            </a:r>
          </a:p>
          <a:p>
            <a:r>
              <a:rPr lang="en-US"/>
              <a:t>2) DISRUPTION – the main phase of a narrative involving conflict, drama, argument, instability. The disruption phase often builds to a climax. Often a dramatic event causes emotions like shock, panic, fear, anxiety.</a:t>
            </a:r>
          </a:p>
          <a:p>
            <a:r>
              <a:rPr lang="en-US"/>
              <a:t>3) RESOLUTION – harmony, calm, happiness  is restored. This can often be temporary (short-lived) or fragile – in the best narratives, there is often a question over whether the restored happiness will last. </a:t>
            </a:r>
          </a:p>
        </p:txBody>
      </p:sp>
      <p:sp>
        <p:nvSpPr>
          <p:cNvPr id="6" name="TextBox 5"/>
          <p:cNvSpPr txBox="1"/>
          <p:nvPr/>
        </p:nvSpPr>
        <p:spPr>
          <a:xfrm>
            <a:off x="1953904" y="6176814"/>
            <a:ext cx="4743645" cy="369332"/>
          </a:xfrm>
          <a:prstGeom prst="rect">
            <a:avLst/>
          </a:prstGeom>
          <a:noFill/>
        </p:spPr>
        <p:txBody>
          <a:bodyPr wrap="square" rtlCol="0">
            <a:spAutoFit/>
          </a:bodyPr>
          <a:lstStyle/>
          <a:p>
            <a:r>
              <a:rPr lang="en-US"/>
              <a:t>“Boy meets girl  boy loses girl, boy gets girl back” </a:t>
            </a:r>
          </a:p>
        </p:txBody>
      </p:sp>
      <p:sp>
        <p:nvSpPr>
          <p:cNvPr id="7" name="TextBox 6"/>
          <p:cNvSpPr txBox="1"/>
          <p:nvPr/>
        </p:nvSpPr>
        <p:spPr>
          <a:xfrm>
            <a:off x="1953904" y="5826742"/>
            <a:ext cx="5047586" cy="369332"/>
          </a:xfrm>
          <a:prstGeom prst="rect">
            <a:avLst/>
          </a:prstGeom>
          <a:noFill/>
        </p:spPr>
        <p:txBody>
          <a:bodyPr wrap="square" rtlCol="0">
            <a:spAutoFit/>
          </a:bodyPr>
          <a:lstStyle/>
          <a:p>
            <a:r>
              <a:rPr lang="en-US"/>
              <a:t>This  structure is often summarised in the phrase: </a:t>
            </a:r>
          </a:p>
        </p:txBody>
      </p:sp>
      <p:pic>
        <p:nvPicPr>
          <p:cNvPr id="8" name="Picture 7"/>
          <p:cNvPicPr>
            <a:picLocks noChangeAspect="1"/>
          </p:cNvPicPr>
          <p:nvPr/>
        </p:nvPicPr>
        <p:blipFill>
          <a:blip r:embed="rId2"/>
          <a:stretch>
            <a:fillRect/>
          </a:stretch>
        </p:blipFill>
        <p:spPr>
          <a:xfrm>
            <a:off x="157370" y="141122"/>
            <a:ext cx="1525159" cy="661946"/>
          </a:xfrm>
          <a:prstGeom prst="rect">
            <a:avLst/>
          </a:prstGeom>
        </p:spPr>
      </p:pic>
      <p:pic>
        <p:nvPicPr>
          <p:cNvPr id="9" name="Picture 8"/>
          <p:cNvPicPr>
            <a:picLocks noChangeAspect="1"/>
          </p:cNvPicPr>
          <p:nvPr/>
        </p:nvPicPr>
        <p:blipFill>
          <a:blip r:embed="rId2"/>
          <a:stretch>
            <a:fillRect/>
          </a:stretch>
        </p:blipFill>
        <p:spPr>
          <a:xfrm>
            <a:off x="7495795" y="141122"/>
            <a:ext cx="1525159" cy="661946"/>
          </a:xfrm>
          <a:prstGeom prst="rect">
            <a:avLst/>
          </a:prstGeom>
        </p:spPr>
      </p:pic>
    </p:spTree>
    <p:extLst>
      <p:ext uri="{BB962C8B-B14F-4D97-AF65-F5344CB8AC3E}">
        <p14:creationId xmlns:p14="http://schemas.microsoft.com/office/powerpoint/2010/main" val="5112406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dissolv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dissolv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dissolv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6097" y="2858584"/>
            <a:ext cx="4146619" cy="2308324"/>
          </a:xfrm>
          <a:prstGeom prst="rect">
            <a:avLst/>
          </a:prstGeom>
          <a:noFill/>
        </p:spPr>
        <p:txBody>
          <a:bodyPr wrap="square" rtlCol="0">
            <a:spAutoFit/>
          </a:bodyPr>
          <a:lstStyle/>
          <a:p>
            <a:r>
              <a:rPr lang="en-US"/>
              <a:t>In Long form TV dramas, a storyline or narrative arc is usually INTERRUPTED at a key moment and the narrative switches to a different part of the plot. This creates </a:t>
            </a:r>
            <a:r>
              <a:rPr lang="en-US" b="1"/>
              <a:t>internal cliffhangers</a:t>
            </a:r>
            <a:r>
              <a:rPr lang="en-US"/>
              <a:t>.  </a:t>
            </a:r>
            <a:r>
              <a:rPr lang="en-US" b="1"/>
              <a:t>(‘mini-cliffhangers’) </a:t>
            </a:r>
            <a:r>
              <a:rPr lang="en-US"/>
              <a:t>Stranger Things is full of examples of the narrative switching focus in this way to create added suspense. </a:t>
            </a:r>
          </a:p>
        </p:txBody>
      </p:sp>
      <p:sp>
        <p:nvSpPr>
          <p:cNvPr id="5" name="TextBox 4"/>
          <p:cNvSpPr txBox="1"/>
          <p:nvPr/>
        </p:nvSpPr>
        <p:spPr>
          <a:xfrm>
            <a:off x="966097" y="952279"/>
            <a:ext cx="3940374" cy="1754327"/>
          </a:xfrm>
          <a:prstGeom prst="rect">
            <a:avLst/>
          </a:prstGeom>
          <a:noFill/>
        </p:spPr>
        <p:txBody>
          <a:bodyPr wrap="square" rtlCol="0">
            <a:spAutoFit/>
          </a:bodyPr>
          <a:lstStyle/>
          <a:p>
            <a:r>
              <a:rPr lang="en-US"/>
              <a:t>In LFTV dramas, an episode will normally end at a point where  the resolution (outcome) of a storyline is at a climax. This leaves audiences desperate to know what happens next. </a:t>
            </a:r>
          </a:p>
          <a:p>
            <a:r>
              <a:rPr lang="en-US"/>
              <a:t>This ending is called a cliffhanger. </a:t>
            </a:r>
          </a:p>
        </p:txBody>
      </p:sp>
      <p:pic>
        <p:nvPicPr>
          <p:cNvPr id="6" name="Picture 5"/>
          <p:cNvPicPr>
            <a:picLocks noChangeAspect="1"/>
          </p:cNvPicPr>
          <p:nvPr/>
        </p:nvPicPr>
        <p:blipFill>
          <a:blip r:embed="rId2"/>
          <a:stretch>
            <a:fillRect/>
          </a:stretch>
        </p:blipFill>
        <p:spPr>
          <a:xfrm>
            <a:off x="5401884" y="1110415"/>
            <a:ext cx="3467100" cy="2349500"/>
          </a:xfrm>
          <a:prstGeom prst="rect">
            <a:avLst/>
          </a:prstGeom>
        </p:spPr>
      </p:pic>
      <p:pic>
        <p:nvPicPr>
          <p:cNvPr id="7" name="Picture 6"/>
          <p:cNvPicPr>
            <a:picLocks noChangeAspect="1"/>
          </p:cNvPicPr>
          <p:nvPr/>
        </p:nvPicPr>
        <p:blipFill>
          <a:blip r:embed="rId3"/>
          <a:stretch>
            <a:fillRect/>
          </a:stretch>
        </p:blipFill>
        <p:spPr>
          <a:xfrm>
            <a:off x="157370" y="141122"/>
            <a:ext cx="1525159" cy="661946"/>
          </a:xfrm>
          <a:prstGeom prst="rect">
            <a:avLst/>
          </a:prstGeom>
        </p:spPr>
      </p:pic>
      <p:pic>
        <p:nvPicPr>
          <p:cNvPr id="8" name="Picture 7"/>
          <p:cNvPicPr>
            <a:picLocks noChangeAspect="1"/>
          </p:cNvPicPr>
          <p:nvPr/>
        </p:nvPicPr>
        <p:blipFill>
          <a:blip r:embed="rId3"/>
          <a:stretch>
            <a:fillRect/>
          </a:stretch>
        </p:blipFill>
        <p:spPr>
          <a:xfrm>
            <a:off x="7495795" y="141122"/>
            <a:ext cx="1525159" cy="661946"/>
          </a:xfrm>
          <a:prstGeom prst="rect">
            <a:avLst/>
          </a:prstGeom>
        </p:spPr>
      </p:pic>
      <p:pic>
        <p:nvPicPr>
          <p:cNvPr id="9" name="Picture 8"/>
          <p:cNvPicPr>
            <a:picLocks noChangeAspect="1"/>
          </p:cNvPicPr>
          <p:nvPr/>
        </p:nvPicPr>
        <p:blipFill>
          <a:blip r:embed="rId4"/>
          <a:stretch>
            <a:fillRect/>
          </a:stretch>
        </p:blipFill>
        <p:spPr>
          <a:xfrm>
            <a:off x="7239553" y="3777734"/>
            <a:ext cx="1452984" cy="2815721"/>
          </a:xfrm>
          <a:prstGeom prst="rect">
            <a:avLst/>
          </a:prstGeom>
        </p:spPr>
      </p:pic>
      <p:sp>
        <p:nvSpPr>
          <p:cNvPr id="10" name="TextBox 9"/>
          <p:cNvSpPr txBox="1"/>
          <p:nvPr/>
        </p:nvSpPr>
        <p:spPr>
          <a:xfrm>
            <a:off x="1454573" y="5968836"/>
            <a:ext cx="3842678" cy="646331"/>
          </a:xfrm>
          <a:prstGeom prst="rect">
            <a:avLst/>
          </a:prstGeom>
          <a:solidFill>
            <a:schemeClr val="accent5">
              <a:lumMod val="20000"/>
              <a:lumOff val="80000"/>
            </a:schemeClr>
          </a:solidFill>
        </p:spPr>
        <p:txBody>
          <a:bodyPr wrap="square" rtlCol="0">
            <a:spAutoFit/>
          </a:bodyPr>
          <a:lstStyle/>
          <a:p>
            <a:r>
              <a:rPr lang="en-US"/>
              <a:t>Do these conventions apply to other series you have watched recently? </a:t>
            </a:r>
          </a:p>
        </p:txBody>
      </p:sp>
      <p:pic>
        <p:nvPicPr>
          <p:cNvPr id="11" name="Picture 10"/>
          <p:cNvPicPr>
            <a:picLocks noChangeAspect="1"/>
          </p:cNvPicPr>
          <p:nvPr/>
        </p:nvPicPr>
        <p:blipFill>
          <a:blip r:embed="rId5"/>
          <a:stretch>
            <a:fillRect/>
          </a:stretch>
        </p:blipFill>
        <p:spPr>
          <a:xfrm>
            <a:off x="447955" y="5816528"/>
            <a:ext cx="1006618" cy="1006618"/>
          </a:xfrm>
          <a:prstGeom prst="rect">
            <a:avLst/>
          </a:prstGeom>
        </p:spPr>
      </p:pic>
      <p:sp>
        <p:nvSpPr>
          <p:cNvPr id="13" name="TextBox 12"/>
          <p:cNvSpPr txBox="1"/>
          <p:nvPr/>
        </p:nvSpPr>
        <p:spPr>
          <a:xfrm>
            <a:off x="3354202" y="130266"/>
            <a:ext cx="2677273" cy="369332"/>
          </a:xfrm>
          <a:prstGeom prst="rect">
            <a:avLst/>
          </a:prstGeom>
          <a:noFill/>
        </p:spPr>
        <p:txBody>
          <a:bodyPr wrap="square" rtlCol="0">
            <a:spAutoFit/>
          </a:bodyPr>
          <a:lstStyle/>
          <a:p>
            <a:r>
              <a:rPr lang="en-US" b="1"/>
              <a:t>Cliffhangers</a:t>
            </a:r>
          </a:p>
        </p:txBody>
      </p:sp>
      <p:sp>
        <p:nvSpPr>
          <p:cNvPr id="14" name="TextBox 13"/>
          <p:cNvSpPr txBox="1"/>
          <p:nvPr/>
        </p:nvSpPr>
        <p:spPr>
          <a:xfrm>
            <a:off x="1834499" y="439362"/>
            <a:ext cx="5308106" cy="369332"/>
          </a:xfrm>
          <a:prstGeom prst="rect">
            <a:avLst/>
          </a:prstGeom>
          <a:noFill/>
        </p:spPr>
        <p:txBody>
          <a:bodyPr wrap="square" rtlCol="0">
            <a:spAutoFit/>
          </a:bodyPr>
          <a:lstStyle/>
          <a:p>
            <a:r>
              <a:rPr lang="en-US"/>
              <a:t>Cliffhangers add tension and suspense to a narrative.</a:t>
            </a:r>
          </a:p>
        </p:txBody>
      </p:sp>
    </p:spTree>
    <p:extLst>
      <p:ext uri="{BB962C8B-B14F-4D97-AF65-F5344CB8AC3E}">
        <p14:creationId xmlns:p14="http://schemas.microsoft.com/office/powerpoint/2010/main" val="6524370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370" y="141122"/>
            <a:ext cx="1525159" cy="661946"/>
          </a:xfrm>
          <a:prstGeom prst="rect">
            <a:avLst/>
          </a:prstGeom>
        </p:spPr>
      </p:pic>
      <p:pic>
        <p:nvPicPr>
          <p:cNvPr id="5" name="Picture 4"/>
          <p:cNvPicPr>
            <a:picLocks noChangeAspect="1"/>
          </p:cNvPicPr>
          <p:nvPr/>
        </p:nvPicPr>
        <p:blipFill>
          <a:blip r:embed="rId2"/>
          <a:stretch>
            <a:fillRect/>
          </a:stretch>
        </p:blipFill>
        <p:spPr>
          <a:xfrm>
            <a:off x="7495795" y="141122"/>
            <a:ext cx="1525159" cy="661946"/>
          </a:xfrm>
          <a:prstGeom prst="rect">
            <a:avLst/>
          </a:prstGeom>
        </p:spPr>
      </p:pic>
      <p:sp>
        <p:nvSpPr>
          <p:cNvPr id="6" name="TextBox 5"/>
          <p:cNvSpPr txBox="1"/>
          <p:nvPr/>
        </p:nvSpPr>
        <p:spPr>
          <a:xfrm>
            <a:off x="1921339" y="1009567"/>
            <a:ext cx="5850857" cy="6740308"/>
          </a:xfrm>
          <a:prstGeom prst="rect">
            <a:avLst/>
          </a:prstGeom>
          <a:noFill/>
        </p:spPr>
        <p:txBody>
          <a:bodyPr wrap="square" rtlCol="0">
            <a:spAutoFit/>
          </a:bodyPr>
          <a:lstStyle/>
          <a:p>
            <a:endParaRPr lang="en-US"/>
          </a:p>
          <a:p>
            <a:endParaRPr lang="en-US"/>
          </a:p>
          <a:p>
            <a:r>
              <a:rPr lang="en-US"/>
              <a:t>Look at the plot summary of Stranger Things, Episode 1  and write down </a:t>
            </a:r>
          </a:p>
          <a:p>
            <a:endParaRPr lang="en-US"/>
          </a:p>
          <a:p>
            <a:pPr marL="342900" indent="-342900">
              <a:buAutoNum type="alphaLcParenR"/>
            </a:pPr>
            <a:r>
              <a:rPr lang="en-US"/>
              <a:t>The different storylines (we could also call these narrative strands, narrative arcs or plotlines)</a:t>
            </a:r>
          </a:p>
          <a:p>
            <a:pPr marL="342900" indent="-342900">
              <a:buAutoNum type="alphaLcParenR"/>
            </a:pPr>
            <a:endParaRPr lang="en-US"/>
          </a:p>
          <a:p>
            <a:pPr marL="342900" indent="-342900">
              <a:buAutoNum type="alphaLcParenR"/>
            </a:pPr>
            <a:r>
              <a:rPr lang="en-US"/>
              <a:t>At the end of Episode One, how many questions are left unanswered? – write down in bullet points what the audience are left wondering about. </a:t>
            </a:r>
          </a:p>
          <a:p>
            <a:pPr marL="342900" indent="-342900">
              <a:buAutoNum type="alphaLcParenR"/>
            </a:pPr>
            <a:endParaRPr lang="en-US"/>
          </a:p>
          <a:p>
            <a:pPr marL="342900" indent="-342900">
              <a:buAutoNum type="alphaLcParenR"/>
            </a:pPr>
            <a:endParaRPr lang="en-US"/>
          </a:p>
          <a:p>
            <a:r>
              <a:rPr lang="en-US"/>
              <a:t>For Friday – hand in by the end of Friday please. </a:t>
            </a:r>
          </a:p>
          <a:p>
            <a:r>
              <a:rPr lang="en-US"/>
              <a:t>Make notes on:  </a:t>
            </a:r>
            <a:r>
              <a:rPr lang="en-US" i="1"/>
              <a:t>How does Episode One encourage a range of audiences to continue watching?</a:t>
            </a:r>
          </a:p>
          <a:p>
            <a:r>
              <a:rPr lang="en-US"/>
              <a:t>This partly involves answers to point B above but also extra codes and conventions such as:  aspects of cinematography, location, humour, quality of acting, production values, eighties nostalgia, genre. </a:t>
            </a:r>
          </a:p>
          <a:p>
            <a:pPr marL="342900" indent="-342900">
              <a:buAutoNum type="alphaLcParenR"/>
            </a:pPr>
            <a:endParaRPr lang="en-US"/>
          </a:p>
          <a:p>
            <a:pPr marL="342900" indent="-342900">
              <a:buAutoNum type="alphaLcParenR"/>
            </a:pPr>
            <a:endParaRPr lang="en-US"/>
          </a:p>
          <a:p>
            <a:pPr marL="342900" indent="-342900">
              <a:buAutoNum type="alphaLcParenR"/>
            </a:pPr>
            <a:endParaRPr lang="en-US"/>
          </a:p>
          <a:p>
            <a:pPr marL="342900" indent="-342900">
              <a:buAutoNum type="alphaLcParenR"/>
            </a:pPr>
            <a:endParaRPr lang="en-US"/>
          </a:p>
        </p:txBody>
      </p:sp>
    </p:spTree>
    <p:extLst>
      <p:ext uri="{BB962C8B-B14F-4D97-AF65-F5344CB8AC3E}">
        <p14:creationId xmlns:p14="http://schemas.microsoft.com/office/powerpoint/2010/main" val="30757713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8105" y="1735533"/>
            <a:ext cx="5926843" cy="1200329"/>
          </a:xfrm>
          <a:prstGeom prst="rect">
            <a:avLst/>
          </a:prstGeom>
          <a:noFill/>
        </p:spPr>
        <p:txBody>
          <a:bodyPr wrap="square" rtlCol="0">
            <a:spAutoFit/>
          </a:bodyPr>
          <a:lstStyle/>
          <a:p>
            <a:r>
              <a:rPr lang="en-US"/>
              <a:t>Fandom Wiki site on Stranger Things</a:t>
            </a:r>
          </a:p>
          <a:p>
            <a:pPr marL="285750" indent="-285750">
              <a:buFontTx/>
              <a:buChar char="-"/>
            </a:pPr>
            <a:r>
              <a:rPr lang="en-US"/>
              <a:t>Great for production details</a:t>
            </a:r>
          </a:p>
          <a:p>
            <a:pPr marL="285750" indent="-285750">
              <a:buFontTx/>
              <a:buChar char="-"/>
            </a:pPr>
            <a:endParaRPr lang="en-US"/>
          </a:p>
          <a:p>
            <a:endParaRPr lang="en-US"/>
          </a:p>
        </p:txBody>
      </p:sp>
      <p:sp>
        <p:nvSpPr>
          <p:cNvPr id="5" name="Rectangle 4"/>
          <p:cNvSpPr/>
          <p:nvPr/>
        </p:nvSpPr>
        <p:spPr>
          <a:xfrm>
            <a:off x="3103016" y="2474197"/>
            <a:ext cx="4572000" cy="923330"/>
          </a:xfrm>
          <a:prstGeom prst="rect">
            <a:avLst/>
          </a:prstGeom>
        </p:spPr>
        <p:txBody>
          <a:bodyPr>
            <a:spAutoFit/>
          </a:bodyPr>
          <a:lstStyle/>
          <a:p>
            <a:r>
              <a:rPr lang="en-US">
                <a:hlinkClick r:id="rId2"/>
              </a:rPr>
              <a:t>https://strangerthings.fandom.com/wiki/Stranger_Things/Season_1</a:t>
            </a:r>
            <a:endParaRPr lang="en-US"/>
          </a:p>
          <a:p>
            <a:endParaRPr lang="en-US"/>
          </a:p>
        </p:txBody>
      </p:sp>
      <p:pic>
        <p:nvPicPr>
          <p:cNvPr id="6" name="Picture 5"/>
          <p:cNvPicPr>
            <a:picLocks noChangeAspect="1"/>
          </p:cNvPicPr>
          <p:nvPr/>
        </p:nvPicPr>
        <p:blipFill>
          <a:blip r:embed="rId3"/>
          <a:stretch>
            <a:fillRect/>
          </a:stretch>
        </p:blipFill>
        <p:spPr>
          <a:xfrm>
            <a:off x="0" y="0"/>
            <a:ext cx="2662459" cy="1155554"/>
          </a:xfrm>
          <a:prstGeom prst="rect">
            <a:avLst/>
          </a:prstGeom>
        </p:spPr>
      </p:pic>
      <p:pic>
        <p:nvPicPr>
          <p:cNvPr id="2" name="Picture 1"/>
          <p:cNvPicPr>
            <a:picLocks noChangeAspect="1"/>
          </p:cNvPicPr>
          <p:nvPr/>
        </p:nvPicPr>
        <p:blipFill>
          <a:blip r:embed="rId4"/>
          <a:stretch>
            <a:fillRect/>
          </a:stretch>
        </p:blipFill>
        <p:spPr>
          <a:xfrm>
            <a:off x="3243872" y="4037380"/>
            <a:ext cx="3289300" cy="2463800"/>
          </a:xfrm>
          <a:prstGeom prst="rect">
            <a:avLst/>
          </a:prstGeom>
        </p:spPr>
      </p:pic>
      <p:sp>
        <p:nvSpPr>
          <p:cNvPr id="3" name="Rounded Rectangular Callout 2"/>
          <p:cNvSpPr/>
          <p:nvPr/>
        </p:nvSpPr>
        <p:spPr>
          <a:xfrm>
            <a:off x="6640398" y="3938842"/>
            <a:ext cx="2217053" cy="1861805"/>
          </a:xfrm>
          <a:prstGeom prst="wedgeRoundRectCallout">
            <a:avLst>
              <a:gd name="adj1" fmla="val -82484"/>
              <a:gd name="adj2" fmla="val 10114"/>
              <a:gd name="adj3" fmla="val 16667"/>
            </a:avLst>
          </a:prstGeom>
          <a:gradFill flip="none" rotWithShape="1">
            <a:gsLst>
              <a:gs pos="0">
                <a:schemeClr val="bg2">
                  <a:lumMod val="90000"/>
                </a:schemeClr>
              </a:gs>
              <a:gs pos="100000">
                <a:schemeClr val="bg1"/>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endParaRPr lang="en-US" b="1">
              <a:solidFill>
                <a:schemeClr val="tx1"/>
              </a:solidFill>
            </a:endParaRPr>
          </a:p>
        </p:txBody>
      </p:sp>
      <p:sp>
        <p:nvSpPr>
          <p:cNvPr id="7" name="Rectangle 6"/>
          <p:cNvSpPr/>
          <p:nvPr/>
        </p:nvSpPr>
        <p:spPr>
          <a:xfrm>
            <a:off x="6640398" y="4037380"/>
            <a:ext cx="2217053" cy="1569660"/>
          </a:xfrm>
          <a:prstGeom prst="rect">
            <a:avLst/>
          </a:prstGeom>
        </p:spPr>
        <p:txBody>
          <a:bodyPr wrap="square">
            <a:spAutoFit/>
          </a:bodyPr>
          <a:lstStyle/>
          <a:p>
            <a:r>
              <a:rPr lang="en-US" sz="1600" b="1"/>
              <a:t>Long Form TV Dramas allow writers the time and space to develop</a:t>
            </a:r>
            <a:r>
              <a:rPr lang="en-US" sz="1600" b="1">
                <a:solidFill>
                  <a:srgbClr val="E3302C"/>
                </a:solidFill>
              </a:rPr>
              <a:t> characters, storylines and themes </a:t>
            </a:r>
            <a:r>
              <a:rPr lang="en-US" sz="1600" b="1"/>
              <a:t>in more depth and detail.</a:t>
            </a:r>
          </a:p>
        </p:txBody>
      </p:sp>
    </p:spTree>
    <p:extLst>
      <p:ext uri="{BB962C8B-B14F-4D97-AF65-F5344CB8AC3E}">
        <p14:creationId xmlns:p14="http://schemas.microsoft.com/office/powerpoint/2010/main" val="21306426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4295</TotalTime>
  <Words>797</Words>
  <Application>Microsoft Macintosh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Stranger Things Narrative Structure </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Meier</dc:creator>
  <cp:lastModifiedBy>jon Meier</cp:lastModifiedBy>
  <cp:revision>22</cp:revision>
  <dcterms:created xsi:type="dcterms:W3CDTF">2020-04-27T11:43:07Z</dcterms:created>
  <dcterms:modified xsi:type="dcterms:W3CDTF">2020-09-04T10:43:23Z</dcterms:modified>
</cp:coreProperties>
</file>