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1" r:id="rId3"/>
    <p:sldId id="263" r:id="rId4"/>
    <p:sldId id="260"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7" d="100"/>
          <a:sy n="107" d="100"/>
        </p:scale>
        <p:origin x="-105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424AD09-6D8D-9D44-BEEF-D7283368070C}" type="datetimeFigureOut">
              <a:t>12/05/20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57D72-39F5-D24A-80E4-CA5B90848178}" type="slidenum">
              <a:t>‹#›</a:t>
            </a:fld>
            <a:endParaRPr lang="en-US"/>
          </a:p>
        </p:txBody>
      </p:sp>
    </p:spTree>
    <p:extLst>
      <p:ext uri="{BB962C8B-B14F-4D97-AF65-F5344CB8AC3E}">
        <p14:creationId xmlns:p14="http://schemas.microsoft.com/office/powerpoint/2010/main" val="2555965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24AD09-6D8D-9D44-BEEF-D7283368070C}" type="datetimeFigureOut">
              <a:t>12/05/20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57D72-39F5-D24A-80E4-CA5B90848178}" type="slidenum">
              <a:t>‹#›</a:t>
            </a:fld>
            <a:endParaRPr lang="en-US"/>
          </a:p>
        </p:txBody>
      </p:sp>
    </p:spTree>
    <p:extLst>
      <p:ext uri="{BB962C8B-B14F-4D97-AF65-F5344CB8AC3E}">
        <p14:creationId xmlns:p14="http://schemas.microsoft.com/office/powerpoint/2010/main" val="571909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24AD09-6D8D-9D44-BEEF-D7283368070C}" type="datetimeFigureOut">
              <a:t>12/05/20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57D72-39F5-D24A-80E4-CA5B90848178}" type="slidenum">
              <a:t>‹#›</a:t>
            </a:fld>
            <a:endParaRPr lang="en-US"/>
          </a:p>
        </p:txBody>
      </p:sp>
    </p:spTree>
    <p:extLst>
      <p:ext uri="{BB962C8B-B14F-4D97-AF65-F5344CB8AC3E}">
        <p14:creationId xmlns:p14="http://schemas.microsoft.com/office/powerpoint/2010/main" val="4152440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24AD09-6D8D-9D44-BEEF-D7283368070C}" type="datetimeFigureOut">
              <a:t>12/05/20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57D72-39F5-D24A-80E4-CA5B90848178}" type="slidenum">
              <a:t>‹#›</a:t>
            </a:fld>
            <a:endParaRPr lang="en-US"/>
          </a:p>
        </p:txBody>
      </p:sp>
    </p:spTree>
    <p:extLst>
      <p:ext uri="{BB962C8B-B14F-4D97-AF65-F5344CB8AC3E}">
        <p14:creationId xmlns:p14="http://schemas.microsoft.com/office/powerpoint/2010/main" val="4173060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24AD09-6D8D-9D44-BEEF-D7283368070C}" type="datetimeFigureOut">
              <a:t>12/05/20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57D72-39F5-D24A-80E4-CA5B90848178}" type="slidenum">
              <a:t>‹#›</a:t>
            </a:fld>
            <a:endParaRPr lang="en-US"/>
          </a:p>
        </p:txBody>
      </p:sp>
    </p:spTree>
    <p:extLst>
      <p:ext uri="{BB962C8B-B14F-4D97-AF65-F5344CB8AC3E}">
        <p14:creationId xmlns:p14="http://schemas.microsoft.com/office/powerpoint/2010/main" val="3407144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4AD09-6D8D-9D44-BEEF-D7283368070C}" type="datetimeFigureOut">
              <a:t>12/05/20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957D72-39F5-D24A-80E4-CA5B90848178}" type="slidenum">
              <a:t>‹#›</a:t>
            </a:fld>
            <a:endParaRPr lang="en-US"/>
          </a:p>
        </p:txBody>
      </p:sp>
    </p:spTree>
    <p:extLst>
      <p:ext uri="{BB962C8B-B14F-4D97-AF65-F5344CB8AC3E}">
        <p14:creationId xmlns:p14="http://schemas.microsoft.com/office/powerpoint/2010/main" val="302487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424AD09-6D8D-9D44-BEEF-D7283368070C}" type="datetimeFigureOut">
              <a:t>12/05/20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957D72-39F5-D24A-80E4-CA5B90848178}" type="slidenum">
              <a:t>‹#›</a:t>
            </a:fld>
            <a:endParaRPr lang="en-US"/>
          </a:p>
        </p:txBody>
      </p:sp>
    </p:spTree>
    <p:extLst>
      <p:ext uri="{BB962C8B-B14F-4D97-AF65-F5344CB8AC3E}">
        <p14:creationId xmlns:p14="http://schemas.microsoft.com/office/powerpoint/2010/main" val="1646749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424AD09-6D8D-9D44-BEEF-D7283368070C}" type="datetimeFigureOut">
              <a:t>12/05/20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957D72-39F5-D24A-80E4-CA5B90848178}" type="slidenum">
              <a:t>‹#›</a:t>
            </a:fld>
            <a:endParaRPr lang="en-US"/>
          </a:p>
        </p:txBody>
      </p:sp>
    </p:spTree>
    <p:extLst>
      <p:ext uri="{BB962C8B-B14F-4D97-AF65-F5344CB8AC3E}">
        <p14:creationId xmlns:p14="http://schemas.microsoft.com/office/powerpoint/2010/main" val="200136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24AD09-6D8D-9D44-BEEF-D7283368070C}" type="datetimeFigureOut">
              <a:t>12/05/20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957D72-39F5-D24A-80E4-CA5B90848178}" type="slidenum">
              <a:t>‹#›</a:t>
            </a:fld>
            <a:endParaRPr lang="en-US"/>
          </a:p>
        </p:txBody>
      </p:sp>
    </p:spTree>
    <p:extLst>
      <p:ext uri="{BB962C8B-B14F-4D97-AF65-F5344CB8AC3E}">
        <p14:creationId xmlns:p14="http://schemas.microsoft.com/office/powerpoint/2010/main" val="2614686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24AD09-6D8D-9D44-BEEF-D7283368070C}" type="datetimeFigureOut">
              <a:t>12/05/20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957D72-39F5-D24A-80E4-CA5B90848178}" type="slidenum">
              <a:t>‹#›</a:t>
            </a:fld>
            <a:endParaRPr lang="en-US"/>
          </a:p>
        </p:txBody>
      </p:sp>
    </p:spTree>
    <p:extLst>
      <p:ext uri="{BB962C8B-B14F-4D97-AF65-F5344CB8AC3E}">
        <p14:creationId xmlns:p14="http://schemas.microsoft.com/office/powerpoint/2010/main" val="3381451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24AD09-6D8D-9D44-BEEF-D7283368070C}" type="datetimeFigureOut">
              <a:t>12/05/20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957D72-39F5-D24A-80E4-CA5B90848178}" type="slidenum">
              <a:t>‹#›</a:t>
            </a:fld>
            <a:endParaRPr lang="en-US"/>
          </a:p>
        </p:txBody>
      </p:sp>
    </p:spTree>
    <p:extLst>
      <p:ext uri="{BB962C8B-B14F-4D97-AF65-F5344CB8AC3E}">
        <p14:creationId xmlns:p14="http://schemas.microsoft.com/office/powerpoint/2010/main" val="319594610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24AD09-6D8D-9D44-BEEF-D7283368070C}" type="datetimeFigureOut">
              <a:t>12/05/20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957D72-39F5-D24A-80E4-CA5B90848178}" type="slidenum">
              <a:t>‹#›</a:t>
            </a:fld>
            <a:endParaRPr lang="en-US"/>
          </a:p>
        </p:txBody>
      </p:sp>
    </p:spTree>
    <p:extLst>
      <p:ext uri="{BB962C8B-B14F-4D97-AF65-F5344CB8AC3E}">
        <p14:creationId xmlns:p14="http://schemas.microsoft.com/office/powerpoint/2010/main" val="3425085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7370" y="141122"/>
            <a:ext cx="1525159" cy="661946"/>
          </a:xfrm>
          <a:prstGeom prst="rect">
            <a:avLst/>
          </a:prstGeom>
        </p:spPr>
      </p:pic>
      <p:pic>
        <p:nvPicPr>
          <p:cNvPr id="5" name="Picture 4"/>
          <p:cNvPicPr>
            <a:picLocks noChangeAspect="1"/>
          </p:cNvPicPr>
          <p:nvPr/>
        </p:nvPicPr>
        <p:blipFill>
          <a:blip r:embed="rId2"/>
          <a:stretch>
            <a:fillRect/>
          </a:stretch>
        </p:blipFill>
        <p:spPr>
          <a:xfrm>
            <a:off x="7495795" y="141122"/>
            <a:ext cx="1525159" cy="661946"/>
          </a:xfrm>
          <a:prstGeom prst="rect">
            <a:avLst/>
          </a:prstGeom>
        </p:spPr>
      </p:pic>
      <p:sp>
        <p:nvSpPr>
          <p:cNvPr id="7" name="TextBox 6"/>
          <p:cNvSpPr txBox="1"/>
          <p:nvPr/>
        </p:nvSpPr>
        <p:spPr>
          <a:xfrm>
            <a:off x="2431525" y="141122"/>
            <a:ext cx="3593013" cy="369089"/>
          </a:xfrm>
          <a:prstGeom prst="rect">
            <a:avLst/>
          </a:prstGeom>
          <a:noFill/>
        </p:spPr>
        <p:txBody>
          <a:bodyPr wrap="square" rtlCol="0">
            <a:spAutoFit/>
          </a:bodyPr>
          <a:lstStyle/>
          <a:p>
            <a:r>
              <a:rPr lang="en-US" b="1"/>
              <a:t>Lesson 6 Tuesday 12th May</a:t>
            </a:r>
          </a:p>
        </p:txBody>
      </p:sp>
      <p:sp>
        <p:nvSpPr>
          <p:cNvPr id="9" name="TextBox 8"/>
          <p:cNvSpPr txBox="1"/>
          <p:nvPr/>
        </p:nvSpPr>
        <p:spPr>
          <a:xfrm>
            <a:off x="1791079" y="479902"/>
            <a:ext cx="5590337" cy="646331"/>
          </a:xfrm>
          <a:prstGeom prst="rect">
            <a:avLst/>
          </a:prstGeom>
          <a:noFill/>
        </p:spPr>
        <p:txBody>
          <a:bodyPr wrap="square" rtlCol="0">
            <a:spAutoFit/>
          </a:bodyPr>
          <a:lstStyle/>
          <a:p>
            <a:r>
              <a:rPr lang="en-US" b="1"/>
              <a:t>To what extent can we apply the theories of David Hesmondhalgh and Clay Shirky to Stranger Things E1</a:t>
            </a:r>
          </a:p>
        </p:txBody>
      </p:sp>
      <p:sp>
        <p:nvSpPr>
          <p:cNvPr id="2" name="TextBox 1"/>
          <p:cNvSpPr txBox="1"/>
          <p:nvPr/>
        </p:nvSpPr>
        <p:spPr>
          <a:xfrm>
            <a:off x="1185513" y="1946711"/>
            <a:ext cx="6172163" cy="2862323"/>
          </a:xfrm>
          <a:prstGeom prst="rect">
            <a:avLst/>
          </a:prstGeom>
          <a:noFill/>
        </p:spPr>
        <p:txBody>
          <a:bodyPr wrap="square" rtlCol="0">
            <a:spAutoFit/>
          </a:bodyPr>
          <a:lstStyle/>
          <a:p>
            <a:r>
              <a:rPr lang="en-US"/>
              <a:t>D&amp;D</a:t>
            </a:r>
          </a:p>
          <a:p>
            <a:r>
              <a:rPr lang="en-US"/>
              <a:t>Demogorgon</a:t>
            </a:r>
          </a:p>
          <a:p>
            <a:r>
              <a:rPr lang="en-US"/>
              <a:t>Contemplation</a:t>
            </a:r>
          </a:p>
          <a:p>
            <a:r>
              <a:rPr lang="en-US"/>
              <a:t>Hawkins</a:t>
            </a:r>
          </a:p>
          <a:p>
            <a:r>
              <a:rPr lang="en-US"/>
              <a:t>Poltergeist</a:t>
            </a:r>
          </a:p>
          <a:p>
            <a:r>
              <a:rPr lang="en-US"/>
              <a:t>Mirkwood</a:t>
            </a:r>
          </a:p>
          <a:p>
            <a:r>
              <a:rPr lang="en-US"/>
              <a:t>The Hobbit</a:t>
            </a:r>
          </a:p>
          <a:p>
            <a:r>
              <a:rPr lang="en-US"/>
              <a:t>The ‘Rift’/ The Upside Down</a:t>
            </a:r>
          </a:p>
          <a:p>
            <a:r>
              <a:rPr lang="en-US"/>
              <a:t>I’m the only one acting normal here</a:t>
            </a:r>
          </a:p>
          <a:p>
            <a:r>
              <a:rPr lang="en-US"/>
              <a:t>‘Evil Dead’ Poster</a:t>
            </a:r>
          </a:p>
        </p:txBody>
      </p:sp>
      <p:sp>
        <p:nvSpPr>
          <p:cNvPr id="10" name="TextBox 9"/>
          <p:cNvSpPr txBox="1"/>
          <p:nvPr/>
        </p:nvSpPr>
        <p:spPr>
          <a:xfrm>
            <a:off x="1080129" y="1519384"/>
            <a:ext cx="6124684" cy="369332"/>
          </a:xfrm>
          <a:prstGeom prst="rect">
            <a:avLst/>
          </a:prstGeom>
          <a:noFill/>
        </p:spPr>
        <p:txBody>
          <a:bodyPr wrap="square" rtlCol="0">
            <a:spAutoFit/>
          </a:bodyPr>
          <a:lstStyle/>
          <a:p>
            <a:r>
              <a:rPr lang="en-US"/>
              <a:t>Starter – explain the following and say why they are important</a:t>
            </a:r>
          </a:p>
        </p:txBody>
      </p:sp>
    </p:spTree>
    <p:extLst>
      <p:ext uri="{BB962C8B-B14F-4D97-AF65-F5344CB8AC3E}">
        <p14:creationId xmlns:p14="http://schemas.microsoft.com/office/powerpoint/2010/main" val="32179666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7370" y="141122"/>
            <a:ext cx="1525159" cy="661946"/>
          </a:xfrm>
          <a:prstGeom prst="rect">
            <a:avLst/>
          </a:prstGeom>
        </p:spPr>
      </p:pic>
      <p:pic>
        <p:nvPicPr>
          <p:cNvPr id="5" name="Picture 4"/>
          <p:cNvPicPr>
            <a:picLocks noChangeAspect="1"/>
          </p:cNvPicPr>
          <p:nvPr/>
        </p:nvPicPr>
        <p:blipFill>
          <a:blip r:embed="rId2"/>
          <a:stretch>
            <a:fillRect/>
          </a:stretch>
        </p:blipFill>
        <p:spPr>
          <a:xfrm>
            <a:off x="7495795" y="141122"/>
            <a:ext cx="1525159" cy="661946"/>
          </a:xfrm>
          <a:prstGeom prst="rect">
            <a:avLst/>
          </a:prstGeom>
        </p:spPr>
      </p:pic>
      <p:sp>
        <p:nvSpPr>
          <p:cNvPr id="2" name="TextBox 1"/>
          <p:cNvSpPr txBox="1"/>
          <p:nvPr/>
        </p:nvSpPr>
        <p:spPr>
          <a:xfrm>
            <a:off x="521042" y="583529"/>
            <a:ext cx="8499912" cy="3970318"/>
          </a:xfrm>
          <a:prstGeom prst="rect">
            <a:avLst/>
          </a:prstGeom>
          <a:noFill/>
        </p:spPr>
        <p:txBody>
          <a:bodyPr wrap="square" rtlCol="0">
            <a:spAutoFit/>
          </a:bodyPr>
          <a:lstStyle/>
          <a:p>
            <a:endParaRPr lang="en-US"/>
          </a:p>
          <a:p>
            <a:pPr marL="285750" indent="-285750">
              <a:buFontTx/>
              <a:buChar char="-"/>
            </a:pPr>
            <a:r>
              <a:rPr lang="en-US"/>
              <a:t>The age of traditional passive mass audiences is dead</a:t>
            </a:r>
          </a:p>
          <a:p>
            <a:pPr marL="285750" indent="-285750">
              <a:buFontTx/>
              <a:buChar char="-"/>
            </a:pPr>
            <a:r>
              <a:rPr lang="en-US"/>
              <a:t>Audiences are the new producers</a:t>
            </a:r>
          </a:p>
          <a:p>
            <a:pPr marL="285750" indent="-285750">
              <a:buFontTx/>
              <a:buChar char="-"/>
            </a:pPr>
            <a:r>
              <a:rPr lang="en-US"/>
              <a:t>We live in an age of the active audiences</a:t>
            </a:r>
          </a:p>
          <a:p>
            <a:pPr marL="285750" indent="-285750">
              <a:buFontTx/>
              <a:buChar char="-"/>
            </a:pPr>
            <a:r>
              <a:rPr lang="en-US"/>
              <a:t>Modern Media is </a:t>
            </a:r>
            <a:r>
              <a:rPr lang="en-US" b="1"/>
              <a:t>social, global, ubiquitous and cheap</a:t>
            </a:r>
          </a:p>
          <a:p>
            <a:pPr marL="285750" indent="-285750">
              <a:buFontTx/>
              <a:buChar char="-"/>
            </a:pPr>
            <a:r>
              <a:rPr lang="en-US"/>
              <a:t>We are all part of one big conversation – media is participatory (content is shared)</a:t>
            </a:r>
          </a:p>
          <a:p>
            <a:pPr marL="285750" indent="-285750">
              <a:buFontTx/>
              <a:buChar char="-"/>
            </a:pPr>
            <a:r>
              <a:rPr lang="en-US"/>
              <a:t>There is no gatekeeping by editors or producers – content is published first and filtered later</a:t>
            </a:r>
          </a:p>
          <a:p>
            <a:pPr marL="285750" indent="-285750">
              <a:buFontTx/>
              <a:buChar char="-"/>
            </a:pPr>
            <a:r>
              <a:rPr lang="en-US"/>
              <a:t>The amateur rather than the professional can produce content</a:t>
            </a:r>
          </a:p>
          <a:p>
            <a:pPr marL="285750" indent="-285750">
              <a:buFontTx/>
              <a:buChar char="-"/>
            </a:pPr>
            <a:r>
              <a:rPr lang="en-US"/>
              <a:t>Everyone has a voice, everyone can be  a producer- </a:t>
            </a:r>
          </a:p>
          <a:p>
            <a:pPr marL="285750" indent="-285750">
              <a:buFontTx/>
              <a:buChar char="-"/>
            </a:pPr>
            <a:r>
              <a:rPr lang="en-US"/>
              <a:t>we are all prod</a:t>
            </a:r>
            <a:r>
              <a:rPr lang="en-US">
                <a:solidFill>
                  <a:srgbClr val="FF0000"/>
                </a:solidFill>
              </a:rPr>
              <a:t>user</a:t>
            </a:r>
            <a:r>
              <a:rPr lang="en-US"/>
              <a:t>s, </a:t>
            </a:r>
            <a:r>
              <a:rPr lang="en-US">
                <a:solidFill>
                  <a:srgbClr val="FF0000"/>
                </a:solidFill>
              </a:rPr>
              <a:t>prosumers</a:t>
            </a:r>
            <a:r>
              <a:rPr lang="en-US"/>
              <a:t> (producer –users, producer-consumers)</a:t>
            </a:r>
          </a:p>
          <a:p>
            <a:endParaRPr lang="en-US"/>
          </a:p>
          <a:p>
            <a:pPr marL="285750" indent="-285750">
              <a:buFontTx/>
              <a:buChar char="-"/>
            </a:pPr>
            <a:endParaRPr lang="en-US"/>
          </a:p>
          <a:p>
            <a:pPr marL="285750" indent="-285750">
              <a:buFontTx/>
              <a:buChar char="-"/>
            </a:pPr>
            <a:endParaRPr lang="en-US"/>
          </a:p>
        </p:txBody>
      </p:sp>
      <p:sp>
        <p:nvSpPr>
          <p:cNvPr id="3" name="TextBox 2"/>
          <p:cNvSpPr txBox="1"/>
          <p:nvPr/>
        </p:nvSpPr>
        <p:spPr>
          <a:xfrm>
            <a:off x="521041" y="4276848"/>
            <a:ext cx="4461414" cy="369332"/>
          </a:xfrm>
          <a:prstGeom prst="rect">
            <a:avLst/>
          </a:prstGeom>
          <a:noFill/>
        </p:spPr>
        <p:txBody>
          <a:bodyPr wrap="square" rtlCol="0">
            <a:spAutoFit/>
          </a:bodyPr>
          <a:lstStyle/>
          <a:p>
            <a:r>
              <a:rPr lang="en-US"/>
              <a:t>What do think – does this apply to ST?</a:t>
            </a:r>
          </a:p>
        </p:txBody>
      </p:sp>
      <p:sp>
        <p:nvSpPr>
          <p:cNvPr id="6" name="TextBox 5"/>
          <p:cNvSpPr txBox="1"/>
          <p:nvPr/>
        </p:nvSpPr>
        <p:spPr>
          <a:xfrm>
            <a:off x="922677" y="4689724"/>
            <a:ext cx="7707065" cy="1754327"/>
          </a:xfrm>
          <a:prstGeom prst="rect">
            <a:avLst/>
          </a:prstGeom>
          <a:noFill/>
        </p:spPr>
        <p:txBody>
          <a:bodyPr wrap="square" rtlCol="0">
            <a:spAutoFit/>
          </a:bodyPr>
          <a:lstStyle/>
          <a:p>
            <a:r>
              <a:rPr lang="en-US"/>
              <a:t>Not really – ST is produced, written and directed  by talented professionals. </a:t>
            </a:r>
          </a:p>
          <a:p>
            <a:r>
              <a:rPr lang="en-US"/>
              <a:t>Netflix produces it –a media company with high production values and huge budgets (6m USD per episode) </a:t>
            </a:r>
          </a:p>
          <a:p>
            <a:r>
              <a:rPr lang="en-US"/>
              <a:t>Audiences do not have a role in the creative process. The only aspect where audiences are important is in the way the series was promoted and grew by word of mouth through social media). </a:t>
            </a:r>
          </a:p>
        </p:txBody>
      </p:sp>
      <p:sp>
        <p:nvSpPr>
          <p:cNvPr id="7" name="Rectangle 6"/>
          <p:cNvSpPr/>
          <p:nvPr/>
        </p:nvSpPr>
        <p:spPr>
          <a:xfrm>
            <a:off x="2808032" y="130266"/>
            <a:ext cx="3646589" cy="523220"/>
          </a:xfrm>
          <a:prstGeom prst="rect">
            <a:avLst/>
          </a:prstGeom>
        </p:spPr>
        <p:txBody>
          <a:bodyPr wrap="none">
            <a:spAutoFit/>
          </a:bodyPr>
          <a:lstStyle/>
          <a:p>
            <a:pPr lvl="0"/>
            <a:r>
              <a:rPr lang="en-US" sz="2800" b="1">
                <a:solidFill>
                  <a:prstClr val="black"/>
                </a:solidFill>
              </a:rPr>
              <a:t>Clay Shirky </a:t>
            </a:r>
            <a:r>
              <a:rPr lang="en-US" b="1">
                <a:solidFill>
                  <a:prstClr val="black"/>
                </a:solidFill>
              </a:rPr>
              <a:t>‘end of audience’</a:t>
            </a:r>
          </a:p>
        </p:txBody>
      </p:sp>
    </p:spTree>
    <p:extLst>
      <p:ext uri="{BB962C8B-B14F-4D97-AF65-F5344CB8AC3E}">
        <p14:creationId xmlns:p14="http://schemas.microsoft.com/office/powerpoint/2010/main" val="22303530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dissolv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ssolv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dissolv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dissolv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dissolv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dissolve">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dissolve">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dissolve">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dissolve">
                                      <p:cBhvr>
                                        <p:cTn id="47" dur="500"/>
                                        <p:tgtEl>
                                          <p:spTgt spid="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dissolve">
                                      <p:cBhvr>
                                        <p:cTn id="5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3431" y="39121"/>
            <a:ext cx="5442364" cy="830997"/>
          </a:xfrm>
          <a:prstGeom prst="rect">
            <a:avLst/>
          </a:prstGeom>
          <a:noFill/>
        </p:spPr>
        <p:txBody>
          <a:bodyPr wrap="square" rtlCol="0">
            <a:spAutoFit/>
          </a:bodyPr>
          <a:lstStyle/>
          <a:p>
            <a:r>
              <a:rPr lang="en-US" sz="2400" b="1"/>
              <a:t>David Hesmondhalgh</a:t>
            </a:r>
          </a:p>
          <a:p>
            <a:r>
              <a:rPr lang="en-US" sz="2400" b="1"/>
              <a:t>“Big Media Corporations are in charge”</a:t>
            </a:r>
            <a:endParaRPr lang="en-US" sz="2400" b="1"/>
          </a:p>
        </p:txBody>
      </p:sp>
      <p:sp>
        <p:nvSpPr>
          <p:cNvPr id="5" name="TextBox 4"/>
          <p:cNvSpPr txBox="1"/>
          <p:nvPr/>
        </p:nvSpPr>
        <p:spPr>
          <a:xfrm>
            <a:off x="0" y="738178"/>
            <a:ext cx="9143999" cy="2308324"/>
          </a:xfrm>
          <a:prstGeom prst="rect">
            <a:avLst/>
          </a:prstGeom>
          <a:noFill/>
        </p:spPr>
        <p:txBody>
          <a:bodyPr wrap="square" rtlCol="0">
            <a:spAutoFit/>
          </a:bodyPr>
          <a:lstStyle/>
          <a:p>
            <a:pPr marL="285750" indent="-285750">
              <a:buFont typeface="Arial"/>
              <a:buChar char="•"/>
            </a:pPr>
            <a:r>
              <a:rPr lang="en-US"/>
              <a:t>Media production is controlled by large corporations </a:t>
            </a:r>
          </a:p>
          <a:p>
            <a:pPr marL="285750" indent="-285750">
              <a:buFont typeface="Arial"/>
              <a:buChar char="•"/>
            </a:pPr>
            <a:r>
              <a:rPr lang="en-US"/>
              <a:t>In this model, audiences are passive consumers, just like they always have been. The aim is to create ‘mass’ demand for media products like James Bond, Star Wars etc</a:t>
            </a:r>
          </a:p>
          <a:p>
            <a:pPr marL="285750" indent="-285750">
              <a:buFont typeface="Arial"/>
              <a:buChar char="•"/>
            </a:pPr>
            <a:r>
              <a:rPr lang="en-US"/>
              <a:t>The aim of these companies is always commercial:  to make money by attracting audiences </a:t>
            </a:r>
          </a:p>
          <a:p>
            <a:pPr marL="285750" indent="-285750">
              <a:buFont typeface="Arial"/>
              <a:buChar char="•"/>
            </a:pPr>
            <a:r>
              <a:rPr lang="en-US"/>
              <a:t>Pressure to make money means that companies will tend to avoid risk by </a:t>
            </a:r>
          </a:p>
          <a:p>
            <a:pPr marL="285750" indent="-285750">
              <a:buFont typeface="Arial"/>
              <a:buChar char="•"/>
            </a:pPr>
            <a:r>
              <a:rPr lang="en-US"/>
              <a:t>            Keeping to familiar formats, genres and recognized stars</a:t>
            </a:r>
          </a:p>
          <a:p>
            <a:pPr marL="285750" indent="-285750">
              <a:buFont typeface="Arial"/>
              <a:buChar char="•"/>
            </a:pPr>
            <a:r>
              <a:rPr lang="en-US"/>
              <a:t>             Use vertical integration to have a tighter control over marketing and distribution</a:t>
            </a:r>
          </a:p>
          <a:p>
            <a:pPr marL="285750" indent="-285750">
              <a:buFont typeface="Arial"/>
              <a:buChar char="•"/>
            </a:pPr>
            <a:r>
              <a:rPr lang="en-US"/>
              <a:t>              Use horizontal integration to buy up rivals and get rid of competition</a:t>
            </a:r>
          </a:p>
        </p:txBody>
      </p:sp>
      <p:sp>
        <p:nvSpPr>
          <p:cNvPr id="6" name="TextBox 5"/>
          <p:cNvSpPr txBox="1"/>
          <p:nvPr/>
        </p:nvSpPr>
        <p:spPr>
          <a:xfrm>
            <a:off x="141116" y="3137013"/>
            <a:ext cx="3419332" cy="369332"/>
          </a:xfrm>
          <a:prstGeom prst="rect">
            <a:avLst/>
          </a:prstGeom>
          <a:noFill/>
        </p:spPr>
        <p:txBody>
          <a:bodyPr wrap="square" rtlCol="0">
            <a:spAutoFit/>
          </a:bodyPr>
          <a:lstStyle/>
          <a:p>
            <a:r>
              <a:rPr lang="en-US" b="1"/>
              <a:t>Does this apply to Netflix and ST?</a:t>
            </a:r>
          </a:p>
        </p:txBody>
      </p:sp>
      <p:sp>
        <p:nvSpPr>
          <p:cNvPr id="7" name="TextBox 6"/>
          <p:cNvSpPr txBox="1"/>
          <p:nvPr/>
        </p:nvSpPr>
        <p:spPr>
          <a:xfrm>
            <a:off x="379926" y="3506345"/>
            <a:ext cx="8255245" cy="3354765"/>
          </a:xfrm>
          <a:prstGeom prst="rect">
            <a:avLst/>
          </a:prstGeom>
          <a:noFill/>
        </p:spPr>
        <p:txBody>
          <a:bodyPr wrap="square" rtlCol="0">
            <a:spAutoFit/>
          </a:bodyPr>
          <a:lstStyle/>
          <a:p>
            <a:r>
              <a:rPr lang="en-US" sz="1600">
                <a:solidFill>
                  <a:srgbClr val="008000"/>
                </a:solidFill>
              </a:rPr>
              <a:t>Yes – Netflix is driven by the need to be commercially successful</a:t>
            </a:r>
          </a:p>
          <a:p>
            <a:r>
              <a:rPr lang="en-US" sz="1600">
                <a:solidFill>
                  <a:srgbClr val="008000"/>
                </a:solidFill>
              </a:rPr>
              <a:t>It produces popular programmes which are aimed at global audiences.</a:t>
            </a:r>
          </a:p>
          <a:p>
            <a:r>
              <a:rPr lang="en-US" sz="1600">
                <a:solidFill>
                  <a:srgbClr val="008000"/>
                </a:solidFill>
              </a:rPr>
              <a:t>Successful formats are used again and again. A successful series will be re-made. ST is already about to air Season 4.</a:t>
            </a:r>
          </a:p>
          <a:p>
            <a:r>
              <a:rPr lang="en-US" sz="1600">
                <a:solidFill>
                  <a:srgbClr val="008000"/>
                </a:solidFill>
              </a:rPr>
              <a:t>As well as buying in programmes it considers will be attractive to audiences, it produces its own content, using its considerable income to spend big budgets on making programmes. It also controls its own streaming platform which it uses to cleverly target individuals suggesting products based on previous viewing. </a:t>
            </a:r>
          </a:p>
          <a:p>
            <a:endParaRPr lang="en-US" sz="1600">
              <a:solidFill>
                <a:schemeClr val="accent6">
                  <a:lumMod val="75000"/>
                </a:schemeClr>
              </a:solidFill>
            </a:endParaRPr>
          </a:p>
          <a:p>
            <a:r>
              <a:rPr lang="en-US" sz="1600">
                <a:solidFill>
                  <a:srgbClr val="FF6600"/>
                </a:solidFill>
              </a:rPr>
              <a:t>No – Netflix is interested in quality and genuinely wants to produce interesting content appealing to different types of audiences across the world. </a:t>
            </a:r>
          </a:p>
          <a:p>
            <a:r>
              <a:rPr lang="en-US" sz="1600">
                <a:solidFill>
                  <a:srgbClr val="FF6600"/>
                </a:solidFill>
              </a:rPr>
              <a:t>A series like ST is not just more of the same but delivers narratives, characters and generic variations that are unusual and innovative. </a:t>
            </a:r>
          </a:p>
        </p:txBody>
      </p:sp>
      <p:pic>
        <p:nvPicPr>
          <p:cNvPr id="8" name="Picture 7"/>
          <p:cNvPicPr>
            <a:picLocks noChangeAspect="1"/>
          </p:cNvPicPr>
          <p:nvPr/>
        </p:nvPicPr>
        <p:blipFill>
          <a:blip r:embed="rId2"/>
          <a:stretch>
            <a:fillRect/>
          </a:stretch>
        </p:blipFill>
        <p:spPr>
          <a:xfrm>
            <a:off x="157370" y="141122"/>
            <a:ext cx="1525159" cy="661946"/>
          </a:xfrm>
          <a:prstGeom prst="rect">
            <a:avLst/>
          </a:prstGeom>
        </p:spPr>
      </p:pic>
      <p:pic>
        <p:nvPicPr>
          <p:cNvPr id="9" name="Picture 8"/>
          <p:cNvPicPr>
            <a:picLocks noChangeAspect="1"/>
          </p:cNvPicPr>
          <p:nvPr/>
        </p:nvPicPr>
        <p:blipFill>
          <a:blip r:embed="rId2"/>
          <a:stretch>
            <a:fillRect/>
          </a:stretch>
        </p:blipFill>
        <p:spPr>
          <a:xfrm>
            <a:off x="7495795" y="141122"/>
            <a:ext cx="1525159" cy="661946"/>
          </a:xfrm>
          <a:prstGeom prst="rect">
            <a:avLst/>
          </a:prstGeom>
        </p:spPr>
      </p:pic>
    </p:spTree>
    <p:extLst>
      <p:ext uri="{BB962C8B-B14F-4D97-AF65-F5344CB8AC3E}">
        <p14:creationId xmlns:p14="http://schemas.microsoft.com/office/powerpoint/2010/main" val="16943683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dissolv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ssolv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dissolv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dissolv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dissolve">
                                      <p:cBhvr>
                                        <p:cTn id="4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7370" y="141122"/>
            <a:ext cx="1525159" cy="661946"/>
          </a:xfrm>
          <a:prstGeom prst="rect">
            <a:avLst/>
          </a:prstGeom>
        </p:spPr>
      </p:pic>
      <p:pic>
        <p:nvPicPr>
          <p:cNvPr id="5" name="Picture 4"/>
          <p:cNvPicPr>
            <a:picLocks noChangeAspect="1"/>
          </p:cNvPicPr>
          <p:nvPr/>
        </p:nvPicPr>
        <p:blipFill>
          <a:blip r:embed="rId2"/>
          <a:stretch>
            <a:fillRect/>
          </a:stretch>
        </p:blipFill>
        <p:spPr>
          <a:xfrm>
            <a:off x="7495795" y="141122"/>
            <a:ext cx="1525159" cy="661946"/>
          </a:xfrm>
          <a:prstGeom prst="rect">
            <a:avLst/>
          </a:prstGeom>
        </p:spPr>
      </p:pic>
      <p:sp>
        <p:nvSpPr>
          <p:cNvPr id="7" name="TextBox 6"/>
          <p:cNvSpPr txBox="1"/>
          <p:nvPr/>
        </p:nvSpPr>
        <p:spPr>
          <a:xfrm>
            <a:off x="1323454" y="1466560"/>
            <a:ext cx="6831024" cy="3970318"/>
          </a:xfrm>
          <a:prstGeom prst="rect">
            <a:avLst/>
          </a:prstGeom>
          <a:noFill/>
        </p:spPr>
        <p:txBody>
          <a:bodyPr wrap="square" rtlCol="0">
            <a:spAutoFit/>
          </a:bodyPr>
          <a:lstStyle/>
          <a:p>
            <a:endParaRPr lang="en-US"/>
          </a:p>
          <a:p>
            <a:endParaRPr lang="en-US"/>
          </a:p>
          <a:p>
            <a:r>
              <a:rPr lang="en-US" b="1"/>
              <a:t>For lesson on Thursday 14</a:t>
            </a:r>
            <a:r>
              <a:rPr lang="en-US" b="1" baseline="30000"/>
              <a:t>th</a:t>
            </a:r>
            <a:r>
              <a:rPr lang="en-US" b="1"/>
              <a:t> </a:t>
            </a:r>
          </a:p>
          <a:p>
            <a:r>
              <a:rPr lang="en-US" b="1"/>
              <a:t>Find at least 5 examples of intertextuality in E1. use Youtube, fandom wiki site and the study booklet</a:t>
            </a:r>
            <a:r>
              <a:rPr lang="en-US"/>
              <a:t>.</a:t>
            </a:r>
          </a:p>
          <a:p>
            <a:endParaRPr lang="en-US"/>
          </a:p>
          <a:p>
            <a:r>
              <a:rPr lang="en-US"/>
              <a:t>_______________________________</a:t>
            </a:r>
          </a:p>
          <a:p>
            <a:endParaRPr lang="en-US"/>
          </a:p>
          <a:p>
            <a:r>
              <a:rPr lang="en-US" b="1">
                <a:solidFill>
                  <a:srgbClr val="0000FF"/>
                </a:solidFill>
              </a:rPr>
              <a:t>For Friday 15</a:t>
            </a:r>
            <a:r>
              <a:rPr lang="en-US" b="1" baseline="30000">
                <a:solidFill>
                  <a:srgbClr val="0000FF"/>
                </a:solidFill>
              </a:rPr>
              <a:t>th</a:t>
            </a:r>
            <a:r>
              <a:rPr lang="en-US" b="1">
                <a:solidFill>
                  <a:srgbClr val="0000FF"/>
                </a:solidFill>
              </a:rPr>
              <a:t> 4.00pm </a:t>
            </a:r>
            <a:endParaRPr lang="en-US" b="1">
              <a:solidFill>
                <a:srgbClr val="0000FF"/>
              </a:solidFill>
            </a:endParaRPr>
          </a:p>
          <a:p>
            <a:r>
              <a:rPr lang="en-US" b="1">
                <a:solidFill>
                  <a:srgbClr val="0000FF"/>
                </a:solidFill>
              </a:rPr>
              <a:t>Why are David Hesmondhalgh’s ideas  more useful than Clay Shirky’s when considering Stranger Things? (write at least 350 words) /15 </a:t>
            </a:r>
          </a:p>
          <a:p>
            <a:endParaRPr lang="en-US"/>
          </a:p>
          <a:p>
            <a:endParaRPr lang="en-US"/>
          </a:p>
          <a:p>
            <a:r>
              <a:rPr lang="en-US"/>
              <a:t> </a:t>
            </a:r>
          </a:p>
        </p:txBody>
      </p:sp>
    </p:spTree>
    <p:extLst>
      <p:ext uri="{BB962C8B-B14F-4D97-AF65-F5344CB8AC3E}">
        <p14:creationId xmlns:p14="http://schemas.microsoft.com/office/powerpoint/2010/main" val="47248030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4084</TotalTime>
  <Words>584</Words>
  <Application>Microsoft Macintosh PowerPoint</Application>
  <PresentationFormat>On-screen Show (4:3)</PresentationFormat>
  <Paragraphs>58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Meier</dc:creator>
  <cp:lastModifiedBy>jon Meier</cp:lastModifiedBy>
  <cp:revision>27</cp:revision>
  <dcterms:created xsi:type="dcterms:W3CDTF">2020-05-04T15:53:35Z</dcterms:created>
  <dcterms:modified xsi:type="dcterms:W3CDTF">2020-05-12T13:28:20Z</dcterms:modified>
</cp:coreProperties>
</file>